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Lst>
  <p:notesMasterIdLst>
    <p:notesMasterId r:id="rId10"/>
  </p:notesMaster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notesMaster" Target="notesMasters/notesMaster1.xml"/><Relationship Id="rId11" Type="http://schemas.openxmlformats.org/officeDocument/2006/relationships/presProps" Target="presProps.xml"/><Relationship Id="rId12" Type="http://schemas.openxmlformats.org/officeDocument/2006/relationships/viewProps" Target="viewProps.xml"/><Relationship Id="rId13" Type="http://schemas.openxmlformats.org/officeDocument/2006/relationships/theme" Target="theme/theme1.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hyperlink" Target="https://gamma.app" TargetMode="External"/><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5.png"/><Relationship Id="rId7" Type="http://schemas.openxmlformats.org/officeDocument/2006/relationships/slideLayout" Target="../slideLayouts/slideLayout1.xml"/><Relationship Id="rId8"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5" Type="http://schemas.openxmlformats.org/officeDocument/2006/relationships/hyperlink" Target="https://gamma.app" TargetMode="External"/><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image" Target="../media/image-2-3.png"/><Relationship Id="rId4" Type="http://schemas.openxmlformats.org/officeDocument/2006/relationships/image" Target="../media/image-2-4.png"/><Relationship Id="rId6" Type="http://schemas.openxmlformats.org/officeDocument/2006/relationships/slideLayout" Target="../slideLayouts/slideLayout1.xml"/><Relationship Id="rId7"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3-1.png"/><Relationship Id="rId2" Type="http://schemas.openxmlformats.org/officeDocument/2006/relationships/image" Target="../media/image-3-2.png"/><Relationship Id="rId4" Type="http://schemas.openxmlformats.org/officeDocument/2006/relationships/slideLayout" Target="../slideLayouts/slideLayout1.xml"/><Relationship Id="rId5"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5" Type="http://schemas.openxmlformats.org/officeDocument/2006/relationships/hyperlink" Target="https://gamma.app" TargetMode="External"/><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4" Type="http://schemas.openxmlformats.org/officeDocument/2006/relationships/image" Target="../media/image-4-4.png"/><Relationship Id="rId6" Type="http://schemas.openxmlformats.org/officeDocument/2006/relationships/slideLayout" Target="../slideLayouts/slideLayout1.xml"/><Relationship Id="rId7"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9" Type="http://schemas.openxmlformats.org/officeDocument/2006/relationships/hyperlink" Target="https://gamma.app" TargetMode="External"/><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image" Target="../media/image-5-5.png"/><Relationship Id="rId6" Type="http://schemas.openxmlformats.org/officeDocument/2006/relationships/image" Target="../media/image-5-6.png"/><Relationship Id="rId7" Type="http://schemas.openxmlformats.org/officeDocument/2006/relationships/image" Target="../media/image-5-7.png"/><Relationship Id="rId8" Type="http://schemas.openxmlformats.org/officeDocument/2006/relationships/image" Target="../media/image-5-8.png"/><Relationship Id="rId10" Type="http://schemas.openxmlformats.org/officeDocument/2006/relationships/slideLayout" Target="../slideLayouts/slideLayout1.xml"/><Relationship Id="rId11"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9" Type="http://schemas.openxmlformats.org/officeDocument/2006/relationships/hyperlink" Target="https://gamma.app" TargetMode="External"/><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image" Target="../media/image-6-5.png"/><Relationship Id="rId6" Type="http://schemas.openxmlformats.org/officeDocument/2006/relationships/image" Target="../media/image-6-6.png"/><Relationship Id="rId7" Type="http://schemas.openxmlformats.org/officeDocument/2006/relationships/image" Target="../media/image-6-7.png"/><Relationship Id="rId8" Type="http://schemas.openxmlformats.org/officeDocument/2006/relationships/image" Target="../media/image-6-8.png"/><Relationship Id="rId10" Type="http://schemas.openxmlformats.org/officeDocument/2006/relationships/slideLayout" Target="../slideLayouts/slideLayout1.xml"/><Relationship Id="rId11"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5" Type="http://schemas.openxmlformats.org/officeDocument/2006/relationships/hyperlink" Target="https://gamma.app" TargetMode="External"/><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image" Target="../media/image-7-4.png"/><Relationship Id="rId6" Type="http://schemas.openxmlformats.org/officeDocument/2006/relationships/slideLayout" Target="../slideLayouts/slideLayout1.xml"/><Relationship Id="rId7"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5" Type="http://schemas.openxmlformats.org/officeDocument/2006/relationships/hyperlink" Target="https://gamma.app" TargetMode="External"/><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4" Type="http://schemas.openxmlformats.org/officeDocument/2006/relationships/image" Target="../media/image-8-4.png"/><Relationship Id="rId6" Type="http://schemas.openxmlformats.org/officeDocument/2006/relationships/slideLayout" Target="../slideLayouts/slideLayout1.xml"/><Relationship Id="rId7"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r>
          <p:cNvPicPr>
            <a:picLocks noChangeAspect="1"/>
          </p:cNvPicPr>
          <p:nvPr/>
        </p:nvPicPr>
        <p:blipFill>
          <a:blip r:embed="rId2"/>
          <a:stretch>
            <a:fillRect/>
          </a:stretch>
        </p:blipFill>
        <p:spPr>
          <a:xfrm>
            <a:off x="9144000" y="0"/>
            <a:ext cx="5486400" cy="8229600"/>
          </a:xfrm>
          <a:prstGeom prst="rect">
            <a:avLst/>
          </a:prstGeom>
        </p:spPr>
      </p:pic>
      <p:sp>
        <p:nvSpPr>
          <p:cNvPr id="5" name="Shape 1"/>
          <p:cNvSpPr/>
          <p:nvPr/>
        </p:nvSpPr>
        <p:spPr>
          <a:xfrm>
            <a:off x="9144000" y="0"/>
            <a:ext cx="5486400" cy="8229600"/>
          </a:xfrm>
          <a:prstGeom prst="rect">
            <a:avLst/>
          </a:prstGeom>
          <a:solidFill>
            <a:srgbClr val="E5E0DF"/>
          </a:solidFill>
          <a:ln/>
        </p:spPr>
      </p:sp>
      <p:pic>
        <p:nvPicPr>
          <p:cNvPr id="6" name="Image 2" descr="preencoded.png">    </p:cNvPr>
          <p:cNvPicPr>
            <a:picLocks noChangeAspect="1"/>
          </p:cNvPicPr>
          <p:nvPr/>
        </p:nvPicPr>
        <p:blipFill>
          <a:blip r:embed="rId3"/>
          <a:stretch>
            <a:fillRect/>
          </a:stretch>
        </p:blipFill>
        <p:spPr>
          <a:xfrm>
            <a:off x="9144000" y="0"/>
            <a:ext cx="5486400" cy="8229600"/>
          </a:xfrm>
          <a:prstGeom prst="rect">
            <a:avLst/>
          </a:prstGeom>
        </p:spPr>
      </p:pic>
      <p:sp>
        <p:nvSpPr>
          <p:cNvPr id="7" name="Text 2"/>
          <p:cNvSpPr/>
          <p:nvPr/>
        </p:nvSpPr>
        <p:spPr>
          <a:xfrm>
            <a:off x="864037" y="712708"/>
            <a:ext cx="7415927" cy="3353991"/>
          </a:xfrm>
          <a:prstGeom prst="rect">
            <a:avLst/>
          </a:prstGeom>
          <a:noFill/>
          <a:ln/>
        </p:spPr>
        <p:txBody>
          <a:bodyPr wrap="square" rtlCol="0" anchor="t"/>
          <a:lstStyle/>
          <a:p>
            <a:pPr indent="0" marL="0">
              <a:lnSpc>
                <a:spcPts val="8803"/>
              </a:lnSpc>
              <a:buNone/>
            </a:pPr>
            <a:r>
              <a:rPr lang="en-US" sz="7042" b="1" dirty="0">
                <a:solidFill>
                  <a:srgbClr val="000000"/>
                </a:solidFill>
                <a:latin typeface="Petrona" pitchFamily="34" charset="0"/>
                <a:ea typeface="Petrona" pitchFamily="34" charset="-122"/>
                <a:cs typeface="Petrona" pitchFamily="34" charset="-120"/>
              </a:rPr>
              <a:t>Slicing and Extracting Data in Pandas</a:t>
            </a:r>
            <a:endParaRPr lang="en-US" sz="7042" dirty="0"/>
          </a:p>
        </p:txBody>
      </p:sp>
      <p:sp>
        <p:nvSpPr>
          <p:cNvPr id="8" name="Text 3"/>
          <p:cNvSpPr/>
          <p:nvPr/>
        </p:nvSpPr>
        <p:spPr>
          <a:xfrm>
            <a:off x="864037" y="4436983"/>
            <a:ext cx="7415927" cy="2370296"/>
          </a:xfrm>
          <a:prstGeom prst="rect">
            <a:avLst/>
          </a:prstGeom>
          <a:noFill/>
          <a:ln/>
        </p:spPr>
        <p:txBody>
          <a:bodyPr wrap="square" rtlCol="0" anchor="t"/>
          <a:lstStyle/>
          <a:p>
            <a:pPr indent="0" marL="0">
              <a:lnSpc>
                <a:spcPts val="3110"/>
              </a:lnSpc>
              <a:buNone/>
            </a:pPr>
            <a:r>
              <a:rPr lang="en-US" sz="1944" dirty="0">
                <a:solidFill>
                  <a:srgbClr val="272525"/>
                </a:solidFill>
                <a:latin typeface="Inter" pitchFamily="34" charset="0"/>
                <a:ea typeface="Inter" pitchFamily="34" charset="-122"/>
                <a:cs typeface="Inter" pitchFamily="34" charset="-120"/>
              </a:rPr>
              <a:t>Slicing and extracting data in Pandas are fundamental operations for manipulating data within DataFrames and Series. These operations allow you to access subsets of your data for analysis, transformation, and visualization, enabling you to work with specific parts of your dataset and gain valuable insights.</a:t>
            </a:r>
            <a:endParaRPr lang="en-US" sz="1944" dirty="0"/>
          </a:p>
        </p:txBody>
      </p:sp>
      <p:sp>
        <p:nvSpPr>
          <p:cNvPr id="9" name="Shape 4"/>
          <p:cNvSpPr/>
          <p:nvPr/>
        </p:nvSpPr>
        <p:spPr>
          <a:xfrm>
            <a:off x="864037" y="7103388"/>
            <a:ext cx="394930" cy="394930"/>
          </a:xfrm>
          <a:prstGeom prst="roundRect">
            <a:avLst>
              <a:gd name="adj" fmla="val 23151155"/>
            </a:avLst>
          </a:prstGeom>
          <a:noFill/>
          <a:ln w="7620">
            <a:solidFill>
              <a:srgbClr val="FFFFFF"/>
            </a:solidFill>
            <a:prstDash val="solid"/>
          </a:ln>
        </p:spPr>
      </p:sp>
      <p:pic>
        <p:nvPicPr>
          <p:cNvPr id="10" name="Image 3" descr="preencoded.png">    </p:cNvPr>
          <p:cNvPicPr>
            <a:picLocks noChangeAspect="1"/>
          </p:cNvPicPr>
          <p:nvPr/>
        </p:nvPicPr>
        <p:blipFill>
          <a:blip r:embed="rId4"/>
          <a:stretch>
            <a:fillRect/>
          </a:stretch>
        </p:blipFill>
        <p:spPr>
          <a:xfrm>
            <a:off x="871657" y="7111008"/>
            <a:ext cx="379690" cy="379690"/>
          </a:xfrm>
          <a:prstGeom prst="rect">
            <a:avLst/>
          </a:prstGeom>
        </p:spPr>
      </p:pic>
      <p:sp>
        <p:nvSpPr>
          <p:cNvPr id="11" name="Text 5"/>
          <p:cNvSpPr/>
          <p:nvPr/>
        </p:nvSpPr>
        <p:spPr>
          <a:xfrm>
            <a:off x="1382316" y="7084933"/>
            <a:ext cx="3536513" cy="431959"/>
          </a:xfrm>
          <a:prstGeom prst="rect">
            <a:avLst/>
          </a:prstGeom>
          <a:noFill/>
          <a:ln/>
        </p:spPr>
        <p:txBody>
          <a:bodyPr wrap="none" rtlCol="0" anchor="t"/>
          <a:lstStyle/>
          <a:p>
            <a:pPr algn="l" indent="0" marL="0">
              <a:lnSpc>
                <a:spcPts val="3402"/>
              </a:lnSpc>
              <a:buNone/>
            </a:pPr>
            <a:r>
              <a:rPr lang="en-US" sz="2430" b="1" dirty="0">
                <a:solidFill>
                  <a:srgbClr val="272525"/>
                </a:solidFill>
                <a:latin typeface="Inter" pitchFamily="34" charset="0"/>
                <a:ea typeface="Inter" pitchFamily="34" charset="-122"/>
                <a:cs typeface="Inter" pitchFamily="34" charset="-120"/>
              </a:rPr>
              <a:t>by MENGAYE YECHALE</a:t>
            </a:r>
            <a:endParaRPr lang="en-US" sz="2430" dirty="0"/>
          </a:p>
        </p:txBody>
      </p:sp>
      <p:pic>
        <p:nvPicPr>
          <p:cNvPr id="12" name="Image 4" descr="preencoded.png">
            <a:hlinkClick r:id="rId6" tooltip=""/>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r>
          <p:cNvPicPr>
            <a:picLocks noChangeAspect="1"/>
          </p:cNvPicPr>
          <p:nvPr/>
        </p:nvPicPr>
        <p:blipFill>
          <a:blip r:embed="rId2"/>
          <a:stretch>
            <a:fillRect/>
          </a:stretch>
        </p:blipFill>
        <p:spPr>
          <a:xfrm>
            <a:off x="9144000" y="0"/>
            <a:ext cx="5486400" cy="8229600"/>
          </a:xfrm>
          <a:prstGeom prst="rect">
            <a:avLst/>
          </a:prstGeom>
        </p:spPr>
      </p:pic>
      <p:sp>
        <p:nvSpPr>
          <p:cNvPr id="5" name="Shape 1"/>
          <p:cNvSpPr/>
          <p:nvPr/>
        </p:nvSpPr>
        <p:spPr>
          <a:xfrm>
            <a:off x="9144000" y="0"/>
            <a:ext cx="5486400" cy="8229600"/>
          </a:xfrm>
          <a:prstGeom prst="rect">
            <a:avLst/>
          </a:prstGeom>
          <a:solidFill>
            <a:srgbClr val="E5E0DF"/>
          </a:solidFill>
          <a:ln/>
        </p:spPr>
      </p:sp>
      <p:pic>
        <p:nvPicPr>
          <p:cNvPr id="6" name="Image 2" descr="preencoded.png">    </p:cNvPr>
          <p:cNvPicPr>
            <a:picLocks noChangeAspect="1"/>
          </p:cNvPicPr>
          <p:nvPr/>
        </p:nvPicPr>
        <p:blipFill>
          <a:blip r:embed="rId3"/>
          <a:stretch>
            <a:fillRect/>
          </a:stretch>
        </p:blipFill>
        <p:spPr>
          <a:xfrm>
            <a:off x="9144000" y="0"/>
            <a:ext cx="5486400" cy="8229600"/>
          </a:xfrm>
          <a:prstGeom prst="rect">
            <a:avLst/>
          </a:prstGeom>
        </p:spPr>
      </p:pic>
      <p:sp>
        <p:nvSpPr>
          <p:cNvPr id="7" name="Text 2"/>
          <p:cNvSpPr/>
          <p:nvPr/>
        </p:nvSpPr>
        <p:spPr>
          <a:xfrm>
            <a:off x="604837" y="620316"/>
            <a:ext cx="5718334" cy="566976"/>
          </a:xfrm>
          <a:prstGeom prst="rect">
            <a:avLst/>
          </a:prstGeom>
          <a:noFill/>
          <a:ln/>
        </p:spPr>
        <p:txBody>
          <a:bodyPr wrap="none" rtlCol="0" anchor="t"/>
          <a:lstStyle/>
          <a:p>
            <a:pPr indent="0" marL="0">
              <a:lnSpc>
                <a:spcPts val="4465"/>
              </a:lnSpc>
              <a:buNone/>
            </a:pPr>
            <a:r>
              <a:rPr lang="en-US" sz="3572" b="1" dirty="0">
                <a:solidFill>
                  <a:srgbClr val="000000"/>
                </a:solidFill>
                <a:latin typeface="Petrona" pitchFamily="34" charset="0"/>
                <a:ea typeface="Petrona" pitchFamily="34" charset="-122"/>
                <a:cs typeface="Petrona" pitchFamily="34" charset="-120"/>
              </a:rPr>
              <a:t>Indexing and Slicing Basics</a:t>
            </a:r>
            <a:endParaRPr lang="en-US" sz="3572" dirty="0"/>
          </a:p>
        </p:txBody>
      </p:sp>
      <p:sp>
        <p:nvSpPr>
          <p:cNvPr id="8" name="Shape 3"/>
          <p:cNvSpPr/>
          <p:nvPr/>
        </p:nvSpPr>
        <p:spPr>
          <a:xfrm>
            <a:off x="604837" y="1640800"/>
            <a:ext cx="388739" cy="388739"/>
          </a:xfrm>
          <a:prstGeom prst="roundRect">
            <a:avLst>
              <a:gd name="adj" fmla="val 18672"/>
            </a:avLst>
          </a:prstGeom>
          <a:solidFill>
            <a:srgbClr val="CCEEFF"/>
          </a:solidFill>
          <a:ln w="7620">
            <a:solidFill>
              <a:srgbClr val="B2D4E5"/>
            </a:solidFill>
            <a:prstDash val="solid"/>
          </a:ln>
        </p:spPr>
      </p:sp>
      <p:sp>
        <p:nvSpPr>
          <p:cNvPr id="9" name="Text 4"/>
          <p:cNvSpPr/>
          <p:nvPr/>
        </p:nvSpPr>
        <p:spPr>
          <a:xfrm>
            <a:off x="740926" y="1699022"/>
            <a:ext cx="116562" cy="272177"/>
          </a:xfrm>
          <a:prstGeom prst="rect">
            <a:avLst/>
          </a:prstGeom>
          <a:noFill/>
          <a:ln/>
        </p:spPr>
        <p:txBody>
          <a:bodyPr wrap="none" rtlCol="0" anchor="t"/>
          <a:lstStyle/>
          <a:p>
            <a:pPr algn="ctr" indent="0" marL="0">
              <a:lnSpc>
                <a:spcPts val="2143"/>
              </a:lnSpc>
              <a:buNone/>
            </a:pPr>
            <a:r>
              <a:rPr lang="en-US" sz="2143" b="1" dirty="0">
                <a:solidFill>
                  <a:srgbClr val="272525"/>
                </a:solidFill>
                <a:latin typeface="Petrona" pitchFamily="34" charset="0"/>
                <a:ea typeface="Petrona" pitchFamily="34" charset="-122"/>
                <a:cs typeface="Petrona" pitchFamily="34" charset="-120"/>
              </a:rPr>
              <a:t>1</a:t>
            </a:r>
            <a:endParaRPr lang="en-US" sz="2143" dirty="0"/>
          </a:p>
        </p:txBody>
      </p:sp>
      <p:sp>
        <p:nvSpPr>
          <p:cNvPr id="10" name="Text 5"/>
          <p:cNvSpPr/>
          <p:nvPr/>
        </p:nvSpPr>
        <p:spPr>
          <a:xfrm>
            <a:off x="1166336" y="1640800"/>
            <a:ext cx="2268260" cy="283488"/>
          </a:xfrm>
          <a:prstGeom prst="rect">
            <a:avLst/>
          </a:prstGeom>
          <a:noFill/>
          <a:ln/>
        </p:spPr>
        <p:txBody>
          <a:bodyPr wrap="none" rtlCol="0" anchor="t"/>
          <a:lstStyle/>
          <a:p>
            <a:pPr indent="0" marL="0">
              <a:lnSpc>
                <a:spcPts val="2233"/>
              </a:lnSpc>
              <a:buNone/>
            </a:pPr>
            <a:r>
              <a:rPr lang="en-US" sz="1786" b="1" dirty="0">
                <a:solidFill>
                  <a:srgbClr val="272525"/>
                </a:solidFill>
                <a:latin typeface="Petrona" pitchFamily="34" charset="0"/>
                <a:ea typeface="Petrona" pitchFamily="34" charset="-122"/>
                <a:cs typeface="Petrona" pitchFamily="34" charset="-120"/>
              </a:rPr>
              <a:t>Indexing</a:t>
            </a:r>
            <a:endParaRPr lang="en-US" sz="1786" dirty="0"/>
          </a:p>
        </p:txBody>
      </p:sp>
      <p:sp>
        <p:nvSpPr>
          <p:cNvPr id="11" name="Text 6"/>
          <p:cNvSpPr/>
          <p:nvPr/>
        </p:nvSpPr>
        <p:spPr>
          <a:xfrm>
            <a:off x="1166336" y="2027872"/>
            <a:ext cx="7372826" cy="829747"/>
          </a:xfrm>
          <a:prstGeom prst="rect">
            <a:avLst/>
          </a:prstGeom>
          <a:noFill/>
          <a:ln/>
        </p:spPr>
        <p:txBody>
          <a:bodyPr wrap="square" rtlCol="0" anchor="t"/>
          <a:lstStyle/>
          <a:p>
            <a:pPr indent="0" marL="0">
              <a:lnSpc>
                <a:spcPts val="2177"/>
              </a:lnSpc>
              <a:buNone/>
            </a:pPr>
            <a:r>
              <a:rPr lang="en-US" sz="1361" dirty="0">
                <a:solidFill>
                  <a:srgbClr val="272525"/>
                </a:solidFill>
                <a:latin typeface="Inter" pitchFamily="34" charset="0"/>
                <a:ea typeface="Inter" pitchFamily="34" charset="-122"/>
                <a:cs typeface="Inter" pitchFamily="34" charset="-120"/>
              </a:rPr>
              <a:t>Indexing refers to accessing a single data point from a DataFrame or Series using its index or column name. This allows you to retrieve specific values based on their position within the dataset.</a:t>
            </a:r>
            <a:endParaRPr lang="en-US" sz="1361" dirty="0"/>
          </a:p>
        </p:txBody>
      </p:sp>
      <p:sp>
        <p:nvSpPr>
          <p:cNvPr id="12" name="Shape 7"/>
          <p:cNvSpPr/>
          <p:nvPr/>
        </p:nvSpPr>
        <p:spPr>
          <a:xfrm>
            <a:off x="604837" y="3224689"/>
            <a:ext cx="388739" cy="388739"/>
          </a:xfrm>
          <a:prstGeom prst="roundRect">
            <a:avLst>
              <a:gd name="adj" fmla="val 18672"/>
            </a:avLst>
          </a:prstGeom>
          <a:solidFill>
            <a:srgbClr val="CCEEFF"/>
          </a:solidFill>
          <a:ln w="7620">
            <a:solidFill>
              <a:srgbClr val="B2D4E5"/>
            </a:solidFill>
            <a:prstDash val="solid"/>
          </a:ln>
        </p:spPr>
      </p:sp>
      <p:sp>
        <p:nvSpPr>
          <p:cNvPr id="13" name="Text 8"/>
          <p:cNvSpPr/>
          <p:nvPr/>
        </p:nvSpPr>
        <p:spPr>
          <a:xfrm>
            <a:off x="721995" y="3282910"/>
            <a:ext cx="154424" cy="272177"/>
          </a:xfrm>
          <a:prstGeom prst="rect">
            <a:avLst/>
          </a:prstGeom>
          <a:noFill/>
          <a:ln/>
        </p:spPr>
        <p:txBody>
          <a:bodyPr wrap="none" rtlCol="0" anchor="t"/>
          <a:lstStyle/>
          <a:p>
            <a:pPr algn="ctr" indent="0" marL="0">
              <a:lnSpc>
                <a:spcPts val="2143"/>
              </a:lnSpc>
              <a:buNone/>
            </a:pPr>
            <a:r>
              <a:rPr lang="en-US" sz="2143" b="1" dirty="0">
                <a:solidFill>
                  <a:srgbClr val="272525"/>
                </a:solidFill>
                <a:latin typeface="Petrona" pitchFamily="34" charset="0"/>
                <a:ea typeface="Petrona" pitchFamily="34" charset="-122"/>
                <a:cs typeface="Petrona" pitchFamily="34" charset="-120"/>
              </a:rPr>
              <a:t>2</a:t>
            </a:r>
            <a:endParaRPr lang="en-US" sz="2143" dirty="0"/>
          </a:p>
        </p:txBody>
      </p:sp>
      <p:sp>
        <p:nvSpPr>
          <p:cNvPr id="14" name="Text 9"/>
          <p:cNvSpPr/>
          <p:nvPr/>
        </p:nvSpPr>
        <p:spPr>
          <a:xfrm>
            <a:off x="1166336" y="3224689"/>
            <a:ext cx="2268260" cy="283488"/>
          </a:xfrm>
          <a:prstGeom prst="rect">
            <a:avLst/>
          </a:prstGeom>
          <a:noFill/>
          <a:ln/>
        </p:spPr>
        <p:txBody>
          <a:bodyPr wrap="none" rtlCol="0" anchor="t"/>
          <a:lstStyle/>
          <a:p>
            <a:pPr indent="0" marL="0">
              <a:lnSpc>
                <a:spcPts val="2233"/>
              </a:lnSpc>
              <a:buNone/>
            </a:pPr>
            <a:r>
              <a:rPr lang="en-US" sz="1786" b="1" dirty="0">
                <a:solidFill>
                  <a:srgbClr val="272525"/>
                </a:solidFill>
                <a:latin typeface="Petrona" pitchFamily="34" charset="0"/>
                <a:ea typeface="Petrona" pitchFamily="34" charset="-122"/>
                <a:cs typeface="Petrona" pitchFamily="34" charset="-120"/>
              </a:rPr>
              <a:t>Slicing</a:t>
            </a:r>
            <a:endParaRPr lang="en-US" sz="1786" dirty="0"/>
          </a:p>
        </p:txBody>
      </p:sp>
      <p:sp>
        <p:nvSpPr>
          <p:cNvPr id="15" name="Text 10"/>
          <p:cNvSpPr/>
          <p:nvPr/>
        </p:nvSpPr>
        <p:spPr>
          <a:xfrm>
            <a:off x="1166336" y="3611761"/>
            <a:ext cx="7372826" cy="829747"/>
          </a:xfrm>
          <a:prstGeom prst="rect">
            <a:avLst/>
          </a:prstGeom>
          <a:noFill/>
          <a:ln/>
        </p:spPr>
        <p:txBody>
          <a:bodyPr wrap="square" rtlCol="0" anchor="t"/>
          <a:lstStyle/>
          <a:p>
            <a:pPr indent="0" marL="0">
              <a:lnSpc>
                <a:spcPts val="2177"/>
              </a:lnSpc>
              <a:buNone/>
            </a:pPr>
            <a:r>
              <a:rPr lang="en-US" sz="1361" dirty="0">
                <a:solidFill>
                  <a:srgbClr val="272525"/>
                </a:solidFill>
                <a:latin typeface="Inter" pitchFamily="34" charset="0"/>
                <a:ea typeface="Inter" pitchFamily="34" charset="-122"/>
                <a:cs typeface="Inter" pitchFamily="34" charset="-120"/>
              </a:rPr>
              <a:t>Slicing refers to accessing a subset of data by specifying a range of rows and/or columns. This provides a way to extract a specific section of your data for focused analysis or manipulation.</a:t>
            </a:r>
            <a:endParaRPr lang="en-US" sz="1361" dirty="0"/>
          </a:p>
        </p:txBody>
      </p:sp>
      <p:sp>
        <p:nvSpPr>
          <p:cNvPr id="16" name="Shape 11"/>
          <p:cNvSpPr/>
          <p:nvPr/>
        </p:nvSpPr>
        <p:spPr>
          <a:xfrm>
            <a:off x="604837" y="4808577"/>
            <a:ext cx="388739" cy="388739"/>
          </a:xfrm>
          <a:prstGeom prst="roundRect">
            <a:avLst>
              <a:gd name="adj" fmla="val 18672"/>
            </a:avLst>
          </a:prstGeom>
          <a:solidFill>
            <a:srgbClr val="CCEEFF"/>
          </a:solidFill>
          <a:ln w="7620">
            <a:solidFill>
              <a:srgbClr val="B2D4E5"/>
            </a:solidFill>
            <a:prstDash val="solid"/>
          </a:ln>
        </p:spPr>
      </p:sp>
      <p:sp>
        <p:nvSpPr>
          <p:cNvPr id="17" name="Text 12"/>
          <p:cNvSpPr/>
          <p:nvPr/>
        </p:nvSpPr>
        <p:spPr>
          <a:xfrm>
            <a:off x="722114" y="4866799"/>
            <a:ext cx="154067" cy="272177"/>
          </a:xfrm>
          <a:prstGeom prst="rect">
            <a:avLst/>
          </a:prstGeom>
          <a:noFill/>
          <a:ln/>
        </p:spPr>
        <p:txBody>
          <a:bodyPr wrap="none" rtlCol="0" anchor="t"/>
          <a:lstStyle/>
          <a:p>
            <a:pPr algn="ctr" indent="0" marL="0">
              <a:lnSpc>
                <a:spcPts val="2143"/>
              </a:lnSpc>
              <a:buNone/>
            </a:pPr>
            <a:r>
              <a:rPr lang="en-US" sz="2143" b="1" dirty="0">
                <a:solidFill>
                  <a:srgbClr val="272525"/>
                </a:solidFill>
                <a:latin typeface="Petrona" pitchFamily="34" charset="0"/>
                <a:ea typeface="Petrona" pitchFamily="34" charset="-122"/>
                <a:cs typeface="Petrona" pitchFamily="34" charset="-120"/>
              </a:rPr>
              <a:t>3</a:t>
            </a:r>
            <a:endParaRPr lang="en-US" sz="2143" dirty="0"/>
          </a:p>
        </p:txBody>
      </p:sp>
      <p:sp>
        <p:nvSpPr>
          <p:cNvPr id="18" name="Text 13"/>
          <p:cNvSpPr/>
          <p:nvPr/>
        </p:nvSpPr>
        <p:spPr>
          <a:xfrm>
            <a:off x="1166336" y="4808577"/>
            <a:ext cx="2268260" cy="283488"/>
          </a:xfrm>
          <a:prstGeom prst="rect">
            <a:avLst/>
          </a:prstGeom>
          <a:noFill/>
          <a:ln/>
        </p:spPr>
        <p:txBody>
          <a:bodyPr wrap="none" rtlCol="0" anchor="t"/>
          <a:lstStyle/>
          <a:p>
            <a:pPr indent="0" marL="0">
              <a:lnSpc>
                <a:spcPts val="2233"/>
              </a:lnSpc>
              <a:buNone/>
            </a:pPr>
            <a:r>
              <a:rPr lang="en-US" sz="1786" b="1" dirty="0">
                <a:solidFill>
                  <a:srgbClr val="272525"/>
                </a:solidFill>
                <a:latin typeface="Petrona" pitchFamily="34" charset="0"/>
                <a:ea typeface="Petrona" pitchFamily="34" charset="-122"/>
                <a:cs typeface="Petrona" pitchFamily="34" charset="-120"/>
              </a:rPr>
              <a:t>Example</a:t>
            </a:r>
            <a:endParaRPr lang="en-US" sz="1786" dirty="0"/>
          </a:p>
        </p:txBody>
      </p:sp>
      <p:sp>
        <p:nvSpPr>
          <p:cNvPr id="19" name="Text 14"/>
          <p:cNvSpPr/>
          <p:nvPr/>
        </p:nvSpPr>
        <p:spPr>
          <a:xfrm>
            <a:off x="1166336" y="5195649"/>
            <a:ext cx="7372826" cy="1106329"/>
          </a:xfrm>
          <a:prstGeom prst="rect">
            <a:avLst/>
          </a:prstGeom>
          <a:noFill/>
          <a:ln/>
        </p:spPr>
        <p:txBody>
          <a:bodyPr wrap="square" rtlCol="0" anchor="t"/>
          <a:lstStyle/>
          <a:p>
            <a:pPr indent="0" marL="0">
              <a:lnSpc>
                <a:spcPts val="2177"/>
              </a:lnSpc>
              <a:buNone/>
            </a:pPr>
            <a:r>
              <a:rPr lang="en-US" sz="1361" dirty="0">
                <a:solidFill>
                  <a:srgbClr val="272525"/>
                </a:solidFill>
                <a:latin typeface="Inter" pitchFamily="34" charset="0"/>
                <a:ea typeface="Inter" pitchFamily="34" charset="-122"/>
                <a:cs typeface="Inter" pitchFamily="34" charset="-120"/>
              </a:rPr>
              <a:t>Let's consider a sample DataFrame with information about people. To access the age of a specific person using indexing, we can access the 'Age' column and then specify the index of the desired row. Similarly, to select a subset of rows from 1 to 3, we can use slicing notation with a start and end index.</a:t>
            </a:r>
            <a:endParaRPr lang="en-US" sz="1361" dirty="0"/>
          </a:p>
        </p:txBody>
      </p:sp>
      <p:sp>
        <p:nvSpPr>
          <p:cNvPr id="20" name="Shape 15"/>
          <p:cNvSpPr/>
          <p:nvPr/>
        </p:nvSpPr>
        <p:spPr>
          <a:xfrm>
            <a:off x="604837" y="6669048"/>
            <a:ext cx="388739" cy="388739"/>
          </a:xfrm>
          <a:prstGeom prst="roundRect">
            <a:avLst>
              <a:gd name="adj" fmla="val 18672"/>
            </a:avLst>
          </a:prstGeom>
          <a:solidFill>
            <a:srgbClr val="CCEEFF"/>
          </a:solidFill>
          <a:ln w="7620">
            <a:solidFill>
              <a:srgbClr val="B2D4E5"/>
            </a:solidFill>
            <a:prstDash val="solid"/>
          </a:ln>
        </p:spPr>
      </p:sp>
      <p:sp>
        <p:nvSpPr>
          <p:cNvPr id="21" name="Text 16"/>
          <p:cNvSpPr/>
          <p:nvPr/>
        </p:nvSpPr>
        <p:spPr>
          <a:xfrm>
            <a:off x="725805" y="6727269"/>
            <a:ext cx="146804" cy="272177"/>
          </a:xfrm>
          <a:prstGeom prst="rect">
            <a:avLst/>
          </a:prstGeom>
          <a:noFill/>
          <a:ln/>
        </p:spPr>
        <p:txBody>
          <a:bodyPr wrap="none" rtlCol="0" anchor="t"/>
          <a:lstStyle/>
          <a:p>
            <a:pPr algn="ctr" indent="0" marL="0">
              <a:lnSpc>
                <a:spcPts val="2143"/>
              </a:lnSpc>
              <a:buNone/>
            </a:pPr>
            <a:r>
              <a:rPr lang="en-US" sz="2143" b="1" dirty="0">
                <a:solidFill>
                  <a:srgbClr val="272525"/>
                </a:solidFill>
                <a:latin typeface="Petrona" pitchFamily="34" charset="0"/>
                <a:ea typeface="Petrona" pitchFamily="34" charset="-122"/>
                <a:cs typeface="Petrona" pitchFamily="34" charset="-120"/>
              </a:rPr>
              <a:t>4</a:t>
            </a:r>
            <a:endParaRPr lang="en-US" sz="2143" dirty="0"/>
          </a:p>
        </p:txBody>
      </p:sp>
      <p:sp>
        <p:nvSpPr>
          <p:cNvPr id="22" name="Text 17"/>
          <p:cNvSpPr/>
          <p:nvPr/>
        </p:nvSpPr>
        <p:spPr>
          <a:xfrm>
            <a:off x="1166336" y="6669048"/>
            <a:ext cx="2268260" cy="283488"/>
          </a:xfrm>
          <a:prstGeom prst="rect">
            <a:avLst/>
          </a:prstGeom>
          <a:noFill/>
          <a:ln/>
        </p:spPr>
        <p:txBody>
          <a:bodyPr wrap="none" rtlCol="0" anchor="t"/>
          <a:lstStyle/>
          <a:p>
            <a:pPr indent="0" marL="0">
              <a:lnSpc>
                <a:spcPts val="2233"/>
              </a:lnSpc>
              <a:buNone/>
            </a:pPr>
            <a:r>
              <a:rPr lang="en-US" sz="1786" b="1" dirty="0">
                <a:solidFill>
                  <a:srgbClr val="272525"/>
                </a:solidFill>
                <a:latin typeface="Petrona" pitchFamily="34" charset="0"/>
                <a:ea typeface="Petrona" pitchFamily="34" charset="-122"/>
                <a:cs typeface="Petrona" pitchFamily="34" charset="-120"/>
              </a:rPr>
              <a:t>Code Example</a:t>
            </a:r>
            <a:endParaRPr lang="en-US" sz="1786" dirty="0"/>
          </a:p>
        </p:txBody>
      </p:sp>
      <p:sp>
        <p:nvSpPr>
          <p:cNvPr id="23" name="Text 18"/>
          <p:cNvSpPr/>
          <p:nvPr/>
        </p:nvSpPr>
        <p:spPr>
          <a:xfrm>
            <a:off x="1166336" y="7056120"/>
            <a:ext cx="7372826" cy="553164"/>
          </a:xfrm>
          <a:prstGeom prst="rect">
            <a:avLst/>
          </a:prstGeom>
          <a:noFill/>
          <a:ln/>
        </p:spPr>
        <p:txBody>
          <a:bodyPr wrap="square" rtlCol="0" anchor="t"/>
          <a:lstStyle/>
          <a:p>
            <a:pPr indent="0" marL="0">
              <a:lnSpc>
                <a:spcPts val="2177"/>
              </a:lnSpc>
              <a:buNone/>
            </a:pPr>
            <a:r>
              <a:rPr lang="en-US" sz="1361" dirty="0">
                <a:solidFill>
                  <a:srgbClr val="272525"/>
                </a:solidFill>
                <a:latin typeface="Inter" pitchFamily="34" charset="0"/>
                <a:ea typeface="Inter" pitchFamily="34" charset="-122"/>
                <a:cs typeface="Inter" pitchFamily="34" charset="-120"/>
              </a:rPr>
              <a:t>The code snippet demonstrates how to use indexing and slicing to access specific data points and subsets of rows from the DataFrame.</a:t>
            </a:r>
            <a:endParaRPr lang="en-US" sz="1361" dirty="0"/>
          </a:p>
        </p:txBody>
      </p:sp>
      <p:pic>
        <p:nvPicPr>
          <p:cNvPr id="24" name="Image 3" descr="preencoded.png">
            <a:hlinkClick r:id="rId5" tooltip=""/>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sp>
        <p:nvSpPr>
          <p:cNvPr id="4" name="Text 1"/>
          <p:cNvSpPr/>
          <p:nvPr/>
        </p:nvSpPr>
        <p:spPr>
          <a:xfrm>
            <a:off x="864037" y="1186458"/>
            <a:ext cx="10425351" cy="809982"/>
          </a:xfrm>
          <a:prstGeom prst="rect">
            <a:avLst/>
          </a:prstGeom>
          <a:noFill/>
          <a:ln/>
        </p:spPr>
        <p:txBody>
          <a:bodyPr wrap="none" rtlCol="0" anchor="t"/>
          <a:lstStyle/>
          <a:p>
            <a:pPr indent="0" marL="0">
              <a:lnSpc>
                <a:spcPts val="6379"/>
              </a:lnSpc>
              <a:buNone/>
            </a:pPr>
            <a:r>
              <a:rPr lang="en-US" sz="5103" b="1" dirty="0">
                <a:solidFill>
                  <a:srgbClr val="000000"/>
                </a:solidFill>
                <a:latin typeface="Petrona" pitchFamily="34" charset="0"/>
                <a:ea typeface="Petrona" pitchFamily="34" charset="-122"/>
                <a:cs typeface="Petrona" pitchFamily="34" charset="-120"/>
              </a:rPr>
              <a:t>Advanced Slicing with .loc and .iloc</a:t>
            </a:r>
            <a:endParaRPr lang="en-US" sz="5103" dirty="0"/>
          </a:p>
        </p:txBody>
      </p:sp>
      <p:sp>
        <p:nvSpPr>
          <p:cNvPr id="5" name="Text 2"/>
          <p:cNvSpPr/>
          <p:nvPr/>
        </p:nvSpPr>
        <p:spPr>
          <a:xfrm>
            <a:off x="864037" y="2613541"/>
            <a:ext cx="3240405" cy="405051"/>
          </a:xfrm>
          <a:prstGeom prst="rect">
            <a:avLst/>
          </a:prstGeom>
          <a:noFill/>
          <a:ln/>
        </p:spPr>
        <p:txBody>
          <a:bodyPr wrap="none" rtlCol="0" anchor="t"/>
          <a:lstStyle/>
          <a:p>
            <a:pPr indent="0" marL="0">
              <a:lnSpc>
                <a:spcPts val="3189"/>
              </a:lnSpc>
              <a:buNone/>
            </a:pPr>
            <a:r>
              <a:rPr lang="en-US" sz="2552" b="1" dirty="0">
                <a:solidFill>
                  <a:srgbClr val="000000"/>
                </a:solidFill>
                <a:latin typeface="Petrona" pitchFamily="34" charset="0"/>
                <a:ea typeface="Petrona" pitchFamily="34" charset="-122"/>
                <a:cs typeface="Petrona" pitchFamily="34" charset="-120"/>
              </a:rPr>
              <a:t>.loc</a:t>
            </a:r>
            <a:endParaRPr lang="en-US" sz="2552" dirty="0"/>
          </a:p>
        </p:txBody>
      </p:sp>
      <p:sp>
        <p:nvSpPr>
          <p:cNvPr id="6" name="Text 3"/>
          <p:cNvSpPr/>
          <p:nvPr/>
        </p:nvSpPr>
        <p:spPr>
          <a:xfrm>
            <a:off x="864037" y="3265408"/>
            <a:ext cx="3898821" cy="3555444"/>
          </a:xfrm>
          <a:prstGeom prst="rect">
            <a:avLst/>
          </a:prstGeom>
          <a:noFill/>
          <a:ln/>
        </p:spPr>
        <p:txBody>
          <a:bodyPr wrap="square" rtlCol="0" anchor="t"/>
          <a:lstStyle/>
          <a:p>
            <a:pPr indent="0" marL="0">
              <a:lnSpc>
                <a:spcPts val="3110"/>
              </a:lnSpc>
              <a:buNone/>
            </a:pPr>
            <a:r>
              <a:rPr lang="en-US" sz="1944" dirty="0">
                <a:solidFill>
                  <a:srgbClr val="272525"/>
                </a:solidFill>
                <a:latin typeface="Inter" pitchFamily="34" charset="0"/>
                <a:ea typeface="Inter" pitchFamily="34" charset="-122"/>
                <a:cs typeface="Inter" pitchFamily="34" charset="-120"/>
              </a:rPr>
              <a:t>The .loc attribute is used for label-based indexing, which means you can access rows and columns by their labels (i.e., index names and column names). This allows you to select data based on meaningful labels rather than their integer positions.</a:t>
            </a:r>
            <a:endParaRPr lang="en-US" sz="1944" dirty="0"/>
          </a:p>
        </p:txBody>
      </p:sp>
      <p:sp>
        <p:nvSpPr>
          <p:cNvPr id="7" name="Text 4"/>
          <p:cNvSpPr/>
          <p:nvPr/>
        </p:nvSpPr>
        <p:spPr>
          <a:xfrm>
            <a:off x="5372695" y="2613541"/>
            <a:ext cx="3240405" cy="405051"/>
          </a:xfrm>
          <a:prstGeom prst="rect">
            <a:avLst/>
          </a:prstGeom>
          <a:noFill/>
          <a:ln/>
        </p:spPr>
        <p:txBody>
          <a:bodyPr wrap="none" rtlCol="0" anchor="t"/>
          <a:lstStyle/>
          <a:p>
            <a:pPr indent="0" marL="0">
              <a:lnSpc>
                <a:spcPts val="3189"/>
              </a:lnSpc>
              <a:buNone/>
            </a:pPr>
            <a:r>
              <a:rPr lang="en-US" sz="2552" b="1" dirty="0">
                <a:solidFill>
                  <a:srgbClr val="000000"/>
                </a:solidFill>
                <a:latin typeface="Petrona" pitchFamily="34" charset="0"/>
                <a:ea typeface="Petrona" pitchFamily="34" charset="-122"/>
                <a:cs typeface="Petrona" pitchFamily="34" charset="-120"/>
              </a:rPr>
              <a:t>.iloc</a:t>
            </a:r>
            <a:endParaRPr lang="en-US" sz="2552" dirty="0"/>
          </a:p>
        </p:txBody>
      </p:sp>
      <p:sp>
        <p:nvSpPr>
          <p:cNvPr id="8" name="Text 5"/>
          <p:cNvSpPr/>
          <p:nvPr/>
        </p:nvSpPr>
        <p:spPr>
          <a:xfrm>
            <a:off x="5372695" y="3265408"/>
            <a:ext cx="3898821" cy="2765346"/>
          </a:xfrm>
          <a:prstGeom prst="rect">
            <a:avLst/>
          </a:prstGeom>
          <a:noFill/>
          <a:ln/>
        </p:spPr>
        <p:txBody>
          <a:bodyPr wrap="square" rtlCol="0" anchor="t"/>
          <a:lstStyle/>
          <a:p>
            <a:pPr indent="0" marL="0">
              <a:lnSpc>
                <a:spcPts val="3110"/>
              </a:lnSpc>
              <a:buNone/>
            </a:pPr>
            <a:r>
              <a:rPr lang="en-US" sz="1944" dirty="0">
                <a:solidFill>
                  <a:srgbClr val="272525"/>
                </a:solidFill>
                <a:latin typeface="Inter" pitchFamily="34" charset="0"/>
                <a:ea typeface="Inter" pitchFamily="34" charset="-122"/>
                <a:cs typeface="Inter" pitchFamily="34" charset="-120"/>
              </a:rPr>
              <a:t>The .iloc attribute is used for positional indexing, which means you access rows and columns by their integer positions. This is useful when you need to select data based on its numerical order within the DataFrame.</a:t>
            </a:r>
            <a:endParaRPr lang="en-US" sz="1944" dirty="0"/>
          </a:p>
        </p:txBody>
      </p:sp>
      <p:sp>
        <p:nvSpPr>
          <p:cNvPr id="9" name="Text 6"/>
          <p:cNvSpPr/>
          <p:nvPr/>
        </p:nvSpPr>
        <p:spPr>
          <a:xfrm>
            <a:off x="9881354" y="2613541"/>
            <a:ext cx="3240405" cy="405051"/>
          </a:xfrm>
          <a:prstGeom prst="rect">
            <a:avLst/>
          </a:prstGeom>
          <a:noFill/>
          <a:ln/>
        </p:spPr>
        <p:txBody>
          <a:bodyPr wrap="none" rtlCol="0" anchor="t"/>
          <a:lstStyle/>
          <a:p>
            <a:pPr indent="0" marL="0">
              <a:lnSpc>
                <a:spcPts val="3189"/>
              </a:lnSpc>
              <a:buNone/>
            </a:pPr>
            <a:r>
              <a:rPr lang="en-US" sz="2552" b="1" dirty="0">
                <a:solidFill>
                  <a:srgbClr val="000000"/>
                </a:solidFill>
                <a:latin typeface="Petrona" pitchFamily="34" charset="0"/>
                <a:ea typeface="Petrona" pitchFamily="34" charset="-122"/>
                <a:cs typeface="Petrona" pitchFamily="34" charset="-120"/>
              </a:rPr>
              <a:t>Examples</a:t>
            </a:r>
            <a:endParaRPr lang="en-US" sz="2552" dirty="0"/>
          </a:p>
        </p:txBody>
      </p:sp>
      <p:sp>
        <p:nvSpPr>
          <p:cNvPr id="10" name="Text 7"/>
          <p:cNvSpPr/>
          <p:nvPr/>
        </p:nvSpPr>
        <p:spPr>
          <a:xfrm>
            <a:off x="9881354" y="3265408"/>
            <a:ext cx="3898821" cy="3555444"/>
          </a:xfrm>
          <a:prstGeom prst="rect">
            <a:avLst/>
          </a:prstGeom>
          <a:noFill/>
          <a:ln/>
        </p:spPr>
        <p:txBody>
          <a:bodyPr wrap="square" rtlCol="0" anchor="t"/>
          <a:lstStyle/>
          <a:p>
            <a:pPr indent="0" marL="0">
              <a:lnSpc>
                <a:spcPts val="3110"/>
              </a:lnSpc>
              <a:buNone/>
            </a:pPr>
            <a:r>
              <a:rPr lang="en-US" sz="1944" dirty="0">
                <a:solidFill>
                  <a:srgbClr val="272525"/>
                </a:solidFill>
                <a:latin typeface="Inter" pitchFamily="34" charset="0"/>
                <a:ea typeface="Inter" pitchFamily="34" charset="-122"/>
                <a:cs typeface="Inter" pitchFamily="34" charset="-120"/>
              </a:rPr>
              <a:t>The examples demonstrate how to use .loc and .iloc for label-based and positional slicing, respectively. We can use .loc to select rows based on their index names and columns based on their names, while .iloc allows us to select rows and columns based on their integer positions.</a:t>
            </a:r>
            <a:endParaRPr lang="en-US" sz="1944" dirty="0"/>
          </a:p>
        </p:txBody>
      </p:sp>
      <p:pic>
        <p:nvPicPr>
          <p:cNvPr id="11"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605123"/>
          </a:xfrm>
          <a:prstGeom prst="rect">
            <a:avLst/>
          </a:prstGeom>
          <a:solidFill>
            <a:srgbClr val="FFFFFF">
              <a:alpha val="75000"/>
            </a:srgbClr>
          </a:solidFill>
          <a:ln/>
        </p:spPr>
      </p:sp>
      <p:pic>
        <p:nvPicPr>
          <p:cNvPr id="4" name="Image 1" descr="preencoded.png">    </p:cNvPr>
          <p:cNvPicPr>
            <a:picLocks noChangeAspect="1"/>
          </p:cNvPicPr>
          <p:nvPr/>
        </p:nvPicPr>
        <p:blipFill>
          <a:blip r:embed="rId2"/>
          <a:stretch>
            <a:fillRect/>
          </a:stretch>
        </p:blipFill>
        <p:spPr>
          <a:xfrm>
            <a:off x="0" y="0"/>
            <a:ext cx="5486400" cy="8605123"/>
          </a:xfrm>
          <a:prstGeom prst="rect">
            <a:avLst/>
          </a:prstGeom>
        </p:spPr>
      </p:pic>
      <p:sp>
        <p:nvSpPr>
          <p:cNvPr id="5" name="Shape 1"/>
          <p:cNvSpPr/>
          <p:nvPr/>
        </p:nvSpPr>
        <p:spPr>
          <a:xfrm>
            <a:off x="0" y="0"/>
            <a:ext cx="5486400" cy="8605123"/>
          </a:xfrm>
          <a:prstGeom prst="rect">
            <a:avLst/>
          </a:prstGeom>
          <a:solidFill>
            <a:srgbClr val="E5E0DF"/>
          </a:solidFill>
          <a:ln/>
        </p:spPr>
      </p:sp>
      <p:pic>
        <p:nvPicPr>
          <p:cNvPr id="6" name="Image 2" descr="preencoded.png">    </p:cNvPr>
          <p:cNvPicPr>
            <a:picLocks noChangeAspect="1"/>
          </p:cNvPicPr>
          <p:nvPr/>
        </p:nvPicPr>
        <p:blipFill>
          <a:blip r:embed="rId3"/>
          <a:stretch>
            <a:fillRect/>
          </a:stretch>
        </p:blipFill>
        <p:spPr>
          <a:xfrm>
            <a:off x="0" y="0"/>
            <a:ext cx="5486400" cy="8605123"/>
          </a:xfrm>
          <a:prstGeom prst="rect">
            <a:avLst/>
          </a:prstGeom>
        </p:spPr>
      </p:pic>
      <p:sp>
        <p:nvSpPr>
          <p:cNvPr id="7" name="Text 2"/>
          <p:cNvSpPr/>
          <p:nvPr/>
        </p:nvSpPr>
        <p:spPr>
          <a:xfrm>
            <a:off x="6091238" y="475178"/>
            <a:ext cx="5005864" cy="566976"/>
          </a:xfrm>
          <a:prstGeom prst="rect">
            <a:avLst/>
          </a:prstGeom>
          <a:noFill/>
          <a:ln/>
        </p:spPr>
        <p:txBody>
          <a:bodyPr wrap="none" rtlCol="0" anchor="t"/>
          <a:lstStyle/>
          <a:p>
            <a:pPr indent="0" marL="0">
              <a:lnSpc>
                <a:spcPts val="4465"/>
              </a:lnSpc>
              <a:buNone/>
            </a:pPr>
            <a:r>
              <a:rPr lang="en-US" sz="3572" b="1" dirty="0">
                <a:solidFill>
                  <a:srgbClr val="000000"/>
                </a:solidFill>
                <a:latin typeface="Petrona" pitchFamily="34" charset="0"/>
                <a:ea typeface="Petrona" pitchFamily="34" charset="-122"/>
                <a:cs typeface="Petrona" pitchFamily="34" charset="-120"/>
              </a:rPr>
              <a:t>Extracting Specific Data</a:t>
            </a:r>
            <a:endParaRPr lang="en-US" sz="3572" dirty="0"/>
          </a:p>
        </p:txBody>
      </p:sp>
      <p:sp>
        <p:nvSpPr>
          <p:cNvPr id="8" name="Shape 3"/>
          <p:cNvSpPr/>
          <p:nvPr/>
        </p:nvSpPr>
        <p:spPr>
          <a:xfrm>
            <a:off x="6091238" y="1301353"/>
            <a:ext cx="7934325" cy="1854160"/>
          </a:xfrm>
          <a:prstGeom prst="roundRect">
            <a:avLst>
              <a:gd name="adj" fmla="val 3915"/>
            </a:avLst>
          </a:prstGeom>
          <a:solidFill>
            <a:srgbClr val="CCEEFF"/>
          </a:solidFill>
          <a:ln w="7620">
            <a:solidFill>
              <a:srgbClr val="B2D4E5"/>
            </a:solidFill>
            <a:prstDash val="solid"/>
          </a:ln>
        </p:spPr>
      </p:sp>
      <p:sp>
        <p:nvSpPr>
          <p:cNvPr id="9" name="Text 4"/>
          <p:cNvSpPr/>
          <p:nvPr/>
        </p:nvSpPr>
        <p:spPr>
          <a:xfrm>
            <a:off x="6271617" y="1481733"/>
            <a:ext cx="2268260" cy="283488"/>
          </a:xfrm>
          <a:prstGeom prst="rect">
            <a:avLst/>
          </a:prstGeom>
          <a:noFill/>
          <a:ln/>
        </p:spPr>
        <p:txBody>
          <a:bodyPr wrap="none" rtlCol="0" anchor="t"/>
          <a:lstStyle/>
          <a:p>
            <a:pPr indent="0" marL="0">
              <a:lnSpc>
                <a:spcPts val="2233"/>
              </a:lnSpc>
              <a:buNone/>
            </a:pPr>
            <a:r>
              <a:rPr lang="en-US" sz="1786" b="1" dirty="0">
                <a:solidFill>
                  <a:srgbClr val="272525"/>
                </a:solidFill>
                <a:latin typeface="Petrona" pitchFamily="34" charset="0"/>
                <a:ea typeface="Petrona" pitchFamily="34" charset="-122"/>
                <a:cs typeface="Petrona" pitchFamily="34" charset="-120"/>
              </a:rPr>
              <a:t>Boolean Indexing</a:t>
            </a:r>
            <a:endParaRPr lang="en-US" sz="1786" dirty="0"/>
          </a:p>
        </p:txBody>
      </p:sp>
      <p:sp>
        <p:nvSpPr>
          <p:cNvPr id="10" name="Text 5"/>
          <p:cNvSpPr/>
          <p:nvPr/>
        </p:nvSpPr>
        <p:spPr>
          <a:xfrm>
            <a:off x="6271617" y="1868805"/>
            <a:ext cx="7573566" cy="1106329"/>
          </a:xfrm>
          <a:prstGeom prst="rect">
            <a:avLst/>
          </a:prstGeom>
          <a:noFill/>
          <a:ln/>
        </p:spPr>
        <p:txBody>
          <a:bodyPr wrap="square" rtlCol="0" anchor="t"/>
          <a:lstStyle/>
          <a:p>
            <a:pPr indent="0" marL="0">
              <a:lnSpc>
                <a:spcPts val="2177"/>
              </a:lnSpc>
              <a:buNone/>
            </a:pPr>
            <a:r>
              <a:rPr lang="en-US" sz="1361" dirty="0">
                <a:solidFill>
                  <a:srgbClr val="272525"/>
                </a:solidFill>
                <a:latin typeface="Inter" pitchFamily="34" charset="0"/>
                <a:ea typeface="Inter" pitchFamily="34" charset="-122"/>
                <a:cs typeface="Inter" pitchFamily="34" charset="-120"/>
              </a:rPr>
              <a:t>Boolean indexing allows you to extract rows that meet certain conditions. This involves creating a Boolean Series (a Series containing True or False values) that represents the condition you're looking for, and then using this Series to filter your DataFrame. Only rows where the corresponding value in the Boolean Series is True will be selected.</a:t>
            </a:r>
            <a:endParaRPr lang="en-US" sz="1361" dirty="0"/>
          </a:p>
        </p:txBody>
      </p:sp>
      <p:sp>
        <p:nvSpPr>
          <p:cNvPr id="11" name="Shape 6"/>
          <p:cNvSpPr/>
          <p:nvPr/>
        </p:nvSpPr>
        <p:spPr>
          <a:xfrm>
            <a:off x="6091238" y="3328273"/>
            <a:ext cx="7934325" cy="1577578"/>
          </a:xfrm>
          <a:prstGeom prst="roundRect">
            <a:avLst>
              <a:gd name="adj" fmla="val 4601"/>
            </a:avLst>
          </a:prstGeom>
          <a:solidFill>
            <a:srgbClr val="CCEEFF"/>
          </a:solidFill>
          <a:ln w="7620">
            <a:solidFill>
              <a:srgbClr val="B2D4E5"/>
            </a:solidFill>
            <a:prstDash val="solid"/>
          </a:ln>
        </p:spPr>
      </p:sp>
      <p:sp>
        <p:nvSpPr>
          <p:cNvPr id="12" name="Text 7"/>
          <p:cNvSpPr/>
          <p:nvPr/>
        </p:nvSpPr>
        <p:spPr>
          <a:xfrm>
            <a:off x="6271617" y="3508653"/>
            <a:ext cx="2268260" cy="283488"/>
          </a:xfrm>
          <a:prstGeom prst="rect">
            <a:avLst/>
          </a:prstGeom>
          <a:noFill/>
          <a:ln/>
        </p:spPr>
        <p:txBody>
          <a:bodyPr wrap="none" rtlCol="0" anchor="t"/>
          <a:lstStyle/>
          <a:p>
            <a:pPr indent="0" marL="0">
              <a:lnSpc>
                <a:spcPts val="2233"/>
              </a:lnSpc>
              <a:buNone/>
            </a:pPr>
            <a:r>
              <a:rPr lang="en-US" sz="1786" b="1" dirty="0">
                <a:solidFill>
                  <a:srgbClr val="272525"/>
                </a:solidFill>
                <a:latin typeface="Petrona" pitchFamily="34" charset="0"/>
                <a:ea typeface="Petrona" pitchFamily="34" charset="-122"/>
                <a:cs typeface="Petrona" pitchFamily="34" charset="-120"/>
              </a:rPr>
              <a:t>Filtering</a:t>
            </a:r>
            <a:endParaRPr lang="en-US" sz="1786" dirty="0"/>
          </a:p>
        </p:txBody>
      </p:sp>
      <p:sp>
        <p:nvSpPr>
          <p:cNvPr id="13" name="Text 8"/>
          <p:cNvSpPr/>
          <p:nvPr/>
        </p:nvSpPr>
        <p:spPr>
          <a:xfrm>
            <a:off x="6271617" y="3895725"/>
            <a:ext cx="7573566" cy="829747"/>
          </a:xfrm>
          <a:prstGeom prst="rect">
            <a:avLst/>
          </a:prstGeom>
          <a:noFill/>
          <a:ln/>
        </p:spPr>
        <p:txBody>
          <a:bodyPr wrap="square" rtlCol="0" anchor="t"/>
          <a:lstStyle/>
          <a:p>
            <a:pPr indent="0" marL="0">
              <a:lnSpc>
                <a:spcPts val="2177"/>
              </a:lnSpc>
              <a:buNone/>
            </a:pPr>
            <a:r>
              <a:rPr lang="en-US" sz="1361" dirty="0">
                <a:solidFill>
                  <a:srgbClr val="272525"/>
                </a:solidFill>
                <a:latin typeface="Inter" pitchFamily="34" charset="0"/>
                <a:ea typeface="Inter" pitchFamily="34" charset="-122"/>
                <a:cs typeface="Inter" pitchFamily="34" charset="-120"/>
              </a:rPr>
              <a:t>Filtering is a similar process to Boolean indexing, but it often uses logical operators within the condition. You can use operators like '&gt;' (greater than), '&lt;' (less than), '==' (equals), '!=' (not equals), etc., to specify conditions for extracting rows.</a:t>
            </a:r>
            <a:endParaRPr lang="en-US" sz="1361" dirty="0"/>
          </a:p>
        </p:txBody>
      </p:sp>
      <p:sp>
        <p:nvSpPr>
          <p:cNvPr id="14" name="Shape 9"/>
          <p:cNvSpPr/>
          <p:nvPr/>
        </p:nvSpPr>
        <p:spPr>
          <a:xfrm>
            <a:off x="6091238" y="5078611"/>
            <a:ext cx="7934325" cy="1577578"/>
          </a:xfrm>
          <a:prstGeom prst="roundRect">
            <a:avLst>
              <a:gd name="adj" fmla="val 4601"/>
            </a:avLst>
          </a:prstGeom>
          <a:solidFill>
            <a:srgbClr val="CCEEFF"/>
          </a:solidFill>
          <a:ln w="7620">
            <a:solidFill>
              <a:srgbClr val="B2D4E5"/>
            </a:solidFill>
            <a:prstDash val="solid"/>
          </a:ln>
        </p:spPr>
      </p:sp>
      <p:sp>
        <p:nvSpPr>
          <p:cNvPr id="15" name="Text 10"/>
          <p:cNvSpPr/>
          <p:nvPr/>
        </p:nvSpPr>
        <p:spPr>
          <a:xfrm>
            <a:off x="6271617" y="5258991"/>
            <a:ext cx="2268260" cy="283488"/>
          </a:xfrm>
          <a:prstGeom prst="rect">
            <a:avLst/>
          </a:prstGeom>
          <a:noFill/>
          <a:ln/>
        </p:spPr>
        <p:txBody>
          <a:bodyPr wrap="none" rtlCol="0" anchor="t"/>
          <a:lstStyle/>
          <a:p>
            <a:pPr indent="0" marL="0">
              <a:lnSpc>
                <a:spcPts val="2233"/>
              </a:lnSpc>
              <a:buNone/>
            </a:pPr>
            <a:r>
              <a:rPr lang="en-US" sz="1786" b="1" dirty="0">
                <a:solidFill>
                  <a:srgbClr val="272525"/>
                </a:solidFill>
                <a:latin typeface="Petrona" pitchFamily="34" charset="0"/>
                <a:ea typeface="Petrona" pitchFamily="34" charset="-122"/>
                <a:cs typeface="Petrona" pitchFamily="34" charset="-120"/>
              </a:rPr>
              <a:t>Example</a:t>
            </a:r>
            <a:endParaRPr lang="en-US" sz="1786" dirty="0"/>
          </a:p>
        </p:txBody>
      </p:sp>
      <p:sp>
        <p:nvSpPr>
          <p:cNvPr id="16" name="Text 11"/>
          <p:cNvSpPr/>
          <p:nvPr/>
        </p:nvSpPr>
        <p:spPr>
          <a:xfrm>
            <a:off x="6271617" y="5646063"/>
            <a:ext cx="7573566" cy="829747"/>
          </a:xfrm>
          <a:prstGeom prst="rect">
            <a:avLst/>
          </a:prstGeom>
          <a:noFill/>
          <a:ln/>
        </p:spPr>
        <p:txBody>
          <a:bodyPr wrap="square" rtlCol="0" anchor="t"/>
          <a:lstStyle/>
          <a:p>
            <a:pPr indent="0" marL="0">
              <a:lnSpc>
                <a:spcPts val="2177"/>
              </a:lnSpc>
              <a:buNone/>
            </a:pPr>
            <a:r>
              <a:rPr lang="en-US" sz="1361" dirty="0">
                <a:solidFill>
                  <a:srgbClr val="272525"/>
                </a:solidFill>
                <a:latin typeface="Inter" pitchFamily="34" charset="0"/>
                <a:ea typeface="Inter" pitchFamily="34" charset="-122"/>
                <a:cs typeface="Inter" pitchFamily="34" charset="-120"/>
              </a:rPr>
              <a:t>Let's consider a DataFrame containing information about people's ages. We can use Boolean indexing to extract rows where the age is greater than 25, or we can use filtering to extract rows where the city is 'Chicago'.</a:t>
            </a:r>
            <a:endParaRPr lang="en-US" sz="1361" dirty="0"/>
          </a:p>
        </p:txBody>
      </p:sp>
      <p:sp>
        <p:nvSpPr>
          <p:cNvPr id="17" name="Shape 12"/>
          <p:cNvSpPr/>
          <p:nvPr/>
        </p:nvSpPr>
        <p:spPr>
          <a:xfrm>
            <a:off x="6091238" y="6828949"/>
            <a:ext cx="7934325" cy="1300996"/>
          </a:xfrm>
          <a:prstGeom prst="roundRect">
            <a:avLst>
              <a:gd name="adj" fmla="val 5579"/>
            </a:avLst>
          </a:prstGeom>
          <a:solidFill>
            <a:srgbClr val="CCEEFF"/>
          </a:solidFill>
          <a:ln w="7620">
            <a:solidFill>
              <a:srgbClr val="B2D4E5"/>
            </a:solidFill>
            <a:prstDash val="solid"/>
          </a:ln>
        </p:spPr>
      </p:sp>
      <p:sp>
        <p:nvSpPr>
          <p:cNvPr id="18" name="Text 13"/>
          <p:cNvSpPr/>
          <p:nvPr/>
        </p:nvSpPr>
        <p:spPr>
          <a:xfrm>
            <a:off x="6271617" y="7009328"/>
            <a:ext cx="2268260" cy="283488"/>
          </a:xfrm>
          <a:prstGeom prst="rect">
            <a:avLst/>
          </a:prstGeom>
          <a:noFill/>
          <a:ln/>
        </p:spPr>
        <p:txBody>
          <a:bodyPr wrap="none" rtlCol="0" anchor="t"/>
          <a:lstStyle/>
          <a:p>
            <a:pPr indent="0" marL="0">
              <a:lnSpc>
                <a:spcPts val="2233"/>
              </a:lnSpc>
              <a:buNone/>
            </a:pPr>
            <a:r>
              <a:rPr lang="en-US" sz="1786" b="1" dirty="0">
                <a:solidFill>
                  <a:srgbClr val="272525"/>
                </a:solidFill>
                <a:latin typeface="Petrona" pitchFamily="34" charset="0"/>
                <a:ea typeface="Petrona" pitchFamily="34" charset="-122"/>
                <a:cs typeface="Petrona" pitchFamily="34" charset="-120"/>
              </a:rPr>
              <a:t>Code Example</a:t>
            </a:r>
            <a:endParaRPr lang="en-US" sz="1786" dirty="0"/>
          </a:p>
        </p:txBody>
      </p:sp>
      <p:sp>
        <p:nvSpPr>
          <p:cNvPr id="19" name="Text 14"/>
          <p:cNvSpPr/>
          <p:nvPr/>
        </p:nvSpPr>
        <p:spPr>
          <a:xfrm>
            <a:off x="6271617" y="7396401"/>
            <a:ext cx="7573566" cy="553164"/>
          </a:xfrm>
          <a:prstGeom prst="rect">
            <a:avLst/>
          </a:prstGeom>
          <a:noFill/>
          <a:ln/>
        </p:spPr>
        <p:txBody>
          <a:bodyPr wrap="square" rtlCol="0" anchor="t"/>
          <a:lstStyle/>
          <a:p>
            <a:pPr indent="0" marL="0">
              <a:lnSpc>
                <a:spcPts val="2177"/>
              </a:lnSpc>
              <a:buNone/>
            </a:pPr>
            <a:r>
              <a:rPr lang="en-US" sz="1361" dirty="0">
                <a:solidFill>
                  <a:srgbClr val="272525"/>
                </a:solidFill>
                <a:latin typeface="Inter" pitchFamily="34" charset="0"/>
                <a:ea typeface="Inter" pitchFamily="34" charset="-122"/>
                <a:cs typeface="Inter" pitchFamily="34" charset="-120"/>
              </a:rPr>
              <a:t>The code examples demonstrate how to use Boolean indexing and filtering to extract specific data based on conditions applied to the DataFrame.</a:t>
            </a:r>
            <a:endParaRPr lang="en-US" sz="1361" dirty="0"/>
          </a:p>
        </p:txBody>
      </p:sp>
      <p:pic>
        <p:nvPicPr>
          <p:cNvPr id="20" name="Image 3" descr="preencoded.png">
            <a:hlinkClick r:id="rId5" tooltip=""/>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r>
          <p:cNvPicPr>
            <a:picLocks noChangeAspect="1"/>
          </p:cNvPicPr>
          <p:nvPr/>
        </p:nvPicPr>
        <p:blipFill>
          <a:blip r:embed="rId2"/>
          <a:stretch>
            <a:fillRect/>
          </a:stretch>
        </p:blipFill>
        <p:spPr>
          <a:xfrm>
            <a:off x="0" y="0"/>
            <a:ext cx="5486400" cy="8229600"/>
          </a:xfrm>
          <a:prstGeom prst="rect">
            <a:avLst/>
          </a:prstGeom>
        </p:spPr>
      </p:pic>
      <p:sp>
        <p:nvSpPr>
          <p:cNvPr id="5" name="Shape 1"/>
          <p:cNvSpPr/>
          <p:nvPr/>
        </p:nvSpPr>
        <p:spPr>
          <a:xfrm>
            <a:off x="0" y="0"/>
            <a:ext cx="5486400" cy="8229600"/>
          </a:xfrm>
          <a:prstGeom prst="rect">
            <a:avLst/>
          </a:prstGeom>
          <a:solidFill>
            <a:srgbClr val="E5E0DF"/>
          </a:solidFill>
          <a:ln/>
        </p:spPr>
      </p:sp>
      <p:pic>
        <p:nvPicPr>
          <p:cNvPr id="6" name="Image 2" descr="preencoded.png">    </p:cNvPr>
          <p:cNvPicPr>
            <a:picLocks noChangeAspect="1"/>
          </p:cNvPicPr>
          <p:nvPr/>
        </p:nvPicPr>
        <p:blipFill>
          <a:blip r:embed="rId3"/>
          <a:stretch>
            <a:fillRect/>
          </a:stretch>
        </p:blipFill>
        <p:spPr>
          <a:xfrm>
            <a:off x="0" y="0"/>
            <a:ext cx="5486400" cy="8229600"/>
          </a:xfrm>
          <a:prstGeom prst="rect">
            <a:avLst/>
          </a:prstGeom>
        </p:spPr>
      </p:pic>
      <p:sp>
        <p:nvSpPr>
          <p:cNvPr id="7" name="Text 2"/>
          <p:cNvSpPr/>
          <p:nvPr/>
        </p:nvSpPr>
        <p:spPr>
          <a:xfrm>
            <a:off x="6091238" y="528638"/>
            <a:ext cx="4536519" cy="566976"/>
          </a:xfrm>
          <a:prstGeom prst="rect">
            <a:avLst/>
          </a:prstGeom>
          <a:noFill/>
          <a:ln/>
        </p:spPr>
        <p:txBody>
          <a:bodyPr wrap="none" rtlCol="0" anchor="t"/>
          <a:lstStyle/>
          <a:p>
            <a:pPr indent="0" marL="0">
              <a:lnSpc>
                <a:spcPts val="4465"/>
              </a:lnSpc>
              <a:buNone/>
            </a:pPr>
            <a:r>
              <a:rPr lang="en-US" sz="3572" b="1" dirty="0">
                <a:solidFill>
                  <a:srgbClr val="000000"/>
                </a:solidFill>
                <a:latin typeface="Petrona" pitchFamily="34" charset="0"/>
                <a:ea typeface="Petrona" pitchFamily="34" charset="-122"/>
                <a:cs typeface="Petrona" pitchFamily="34" charset="-120"/>
              </a:rPr>
              <a:t>MultiIndex Slicing</a:t>
            </a:r>
            <a:endParaRPr lang="en-US" sz="3572" dirty="0"/>
          </a:p>
        </p:txBody>
      </p:sp>
      <p:pic>
        <p:nvPicPr>
          <p:cNvPr id="8" name="Image 3" descr="preencoded.png">    </p:cNvPr>
          <p:cNvPicPr>
            <a:picLocks noChangeAspect="1"/>
          </p:cNvPicPr>
          <p:nvPr/>
        </p:nvPicPr>
        <p:blipFill>
          <a:blip r:embed="rId4"/>
          <a:stretch>
            <a:fillRect/>
          </a:stretch>
        </p:blipFill>
        <p:spPr>
          <a:xfrm>
            <a:off x="6091238" y="1354812"/>
            <a:ext cx="864037" cy="1562338"/>
          </a:xfrm>
          <a:prstGeom prst="rect">
            <a:avLst/>
          </a:prstGeom>
        </p:spPr>
      </p:pic>
      <p:sp>
        <p:nvSpPr>
          <p:cNvPr id="9" name="Text 3"/>
          <p:cNvSpPr/>
          <p:nvPr/>
        </p:nvSpPr>
        <p:spPr>
          <a:xfrm>
            <a:off x="7214473" y="1527572"/>
            <a:ext cx="2471023" cy="283488"/>
          </a:xfrm>
          <a:prstGeom prst="rect">
            <a:avLst/>
          </a:prstGeom>
          <a:noFill/>
          <a:ln/>
        </p:spPr>
        <p:txBody>
          <a:bodyPr wrap="none" rtlCol="0" anchor="t"/>
          <a:lstStyle/>
          <a:p>
            <a:pPr algn="l" indent="0" marL="0">
              <a:lnSpc>
                <a:spcPts val="2233"/>
              </a:lnSpc>
              <a:buNone/>
            </a:pPr>
            <a:r>
              <a:rPr lang="en-US" sz="1786" b="1" dirty="0">
                <a:solidFill>
                  <a:srgbClr val="272525"/>
                </a:solidFill>
                <a:latin typeface="Petrona" pitchFamily="34" charset="0"/>
                <a:ea typeface="Petrona" pitchFamily="34" charset="-122"/>
                <a:cs typeface="Petrona" pitchFamily="34" charset="-120"/>
              </a:rPr>
              <a:t>MultiIndex DataFrames</a:t>
            </a:r>
            <a:endParaRPr lang="en-US" sz="1786" dirty="0"/>
          </a:p>
        </p:txBody>
      </p:sp>
      <p:sp>
        <p:nvSpPr>
          <p:cNvPr id="10" name="Text 4"/>
          <p:cNvSpPr/>
          <p:nvPr/>
        </p:nvSpPr>
        <p:spPr>
          <a:xfrm>
            <a:off x="7214473" y="1914644"/>
            <a:ext cx="6811089" cy="829747"/>
          </a:xfrm>
          <a:prstGeom prst="rect">
            <a:avLst/>
          </a:prstGeom>
          <a:noFill/>
          <a:ln/>
        </p:spPr>
        <p:txBody>
          <a:bodyPr wrap="square" rtlCol="0" anchor="t"/>
          <a:lstStyle/>
          <a:p>
            <a:pPr algn="l" indent="0" marL="0">
              <a:lnSpc>
                <a:spcPts val="2177"/>
              </a:lnSpc>
              <a:buNone/>
            </a:pPr>
            <a:r>
              <a:rPr lang="en-US" sz="1361" dirty="0">
                <a:solidFill>
                  <a:srgbClr val="272525"/>
                </a:solidFill>
                <a:latin typeface="Inter" pitchFamily="34" charset="0"/>
                <a:ea typeface="Inter" pitchFamily="34" charset="-122"/>
                <a:cs typeface="Inter" pitchFamily="34" charset="-120"/>
              </a:rPr>
              <a:t>MultiIndex DataFrames are DataFrames with a hierarchical index, where each row can be identified by multiple levels of indices. This is useful for representing datasets with multiple dimensions or categories.</a:t>
            </a:r>
            <a:endParaRPr lang="en-US" sz="1361" dirty="0"/>
          </a:p>
        </p:txBody>
      </p:sp>
      <p:pic>
        <p:nvPicPr>
          <p:cNvPr id="11" name="Image 4" descr="preencoded.png">    </p:cNvPr>
          <p:cNvPicPr>
            <a:picLocks noChangeAspect="1"/>
          </p:cNvPicPr>
          <p:nvPr/>
        </p:nvPicPr>
        <p:blipFill>
          <a:blip r:embed="rId5"/>
          <a:stretch>
            <a:fillRect/>
          </a:stretch>
        </p:blipFill>
        <p:spPr>
          <a:xfrm>
            <a:off x="6091238" y="2917150"/>
            <a:ext cx="864037" cy="1838920"/>
          </a:xfrm>
          <a:prstGeom prst="rect">
            <a:avLst/>
          </a:prstGeom>
        </p:spPr>
      </p:pic>
      <p:sp>
        <p:nvSpPr>
          <p:cNvPr id="12" name="Text 5"/>
          <p:cNvSpPr/>
          <p:nvPr/>
        </p:nvSpPr>
        <p:spPr>
          <a:xfrm>
            <a:off x="7214473" y="3089910"/>
            <a:ext cx="3243620" cy="283488"/>
          </a:xfrm>
          <a:prstGeom prst="rect">
            <a:avLst/>
          </a:prstGeom>
          <a:noFill/>
          <a:ln/>
        </p:spPr>
        <p:txBody>
          <a:bodyPr wrap="none" rtlCol="0" anchor="t"/>
          <a:lstStyle/>
          <a:p>
            <a:pPr algn="l" indent="0" marL="0">
              <a:lnSpc>
                <a:spcPts val="2233"/>
              </a:lnSpc>
              <a:buNone/>
            </a:pPr>
            <a:r>
              <a:rPr lang="en-US" sz="1786" b="1" dirty="0">
                <a:solidFill>
                  <a:srgbClr val="272525"/>
                </a:solidFill>
                <a:latin typeface="Petrona" pitchFamily="34" charset="0"/>
                <a:ea typeface="Petrona" pitchFamily="34" charset="-122"/>
                <a:cs typeface="Petrona" pitchFamily="34" charset="-120"/>
              </a:rPr>
              <a:t>Slicing MultiIndex DataFrames</a:t>
            </a:r>
            <a:endParaRPr lang="en-US" sz="1786" dirty="0"/>
          </a:p>
        </p:txBody>
      </p:sp>
      <p:sp>
        <p:nvSpPr>
          <p:cNvPr id="13" name="Text 6"/>
          <p:cNvSpPr/>
          <p:nvPr/>
        </p:nvSpPr>
        <p:spPr>
          <a:xfrm>
            <a:off x="7214473" y="3476982"/>
            <a:ext cx="6811089" cy="1106329"/>
          </a:xfrm>
          <a:prstGeom prst="rect">
            <a:avLst/>
          </a:prstGeom>
          <a:noFill/>
          <a:ln/>
        </p:spPr>
        <p:txBody>
          <a:bodyPr wrap="square" rtlCol="0" anchor="t"/>
          <a:lstStyle/>
          <a:p>
            <a:pPr algn="l" indent="0" marL="0">
              <a:lnSpc>
                <a:spcPts val="2177"/>
              </a:lnSpc>
              <a:buNone/>
            </a:pPr>
            <a:r>
              <a:rPr lang="en-US" sz="1361" dirty="0">
                <a:solidFill>
                  <a:srgbClr val="272525"/>
                </a:solidFill>
                <a:latin typeface="Inter" pitchFamily="34" charset="0"/>
                <a:ea typeface="Inter" pitchFamily="34" charset="-122"/>
                <a:cs typeface="Inter" pitchFamily="34" charset="-120"/>
              </a:rPr>
              <a:t>To slice a MultiIndex DataFrame, you can specify the levels of the index you want to access. You can select all data for a specific level or specific values within a level. This allows you to work with specific subsets of the data defined by the multi-level index.</a:t>
            </a:r>
            <a:endParaRPr lang="en-US" sz="1361" dirty="0"/>
          </a:p>
        </p:txBody>
      </p:sp>
      <p:pic>
        <p:nvPicPr>
          <p:cNvPr id="14" name="Image 5" descr="preencoded.png">    </p:cNvPr>
          <p:cNvPicPr>
            <a:picLocks noChangeAspect="1"/>
          </p:cNvPicPr>
          <p:nvPr/>
        </p:nvPicPr>
        <p:blipFill>
          <a:blip r:embed="rId6"/>
          <a:stretch>
            <a:fillRect/>
          </a:stretch>
        </p:blipFill>
        <p:spPr>
          <a:xfrm>
            <a:off x="6091238" y="4756071"/>
            <a:ext cx="864037" cy="1562338"/>
          </a:xfrm>
          <a:prstGeom prst="rect">
            <a:avLst/>
          </a:prstGeom>
        </p:spPr>
      </p:pic>
      <p:sp>
        <p:nvSpPr>
          <p:cNvPr id="15" name="Text 7"/>
          <p:cNvSpPr/>
          <p:nvPr/>
        </p:nvSpPr>
        <p:spPr>
          <a:xfrm>
            <a:off x="7214473" y="4928830"/>
            <a:ext cx="2268260" cy="283488"/>
          </a:xfrm>
          <a:prstGeom prst="rect">
            <a:avLst/>
          </a:prstGeom>
          <a:noFill/>
          <a:ln/>
        </p:spPr>
        <p:txBody>
          <a:bodyPr wrap="none" rtlCol="0" anchor="t"/>
          <a:lstStyle/>
          <a:p>
            <a:pPr algn="l" indent="0" marL="0">
              <a:lnSpc>
                <a:spcPts val="2233"/>
              </a:lnSpc>
              <a:buNone/>
            </a:pPr>
            <a:r>
              <a:rPr lang="en-US" sz="1786" b="1" dirty="0">
                <a:solidFill>
                  <a:srgbClr val="272525"/>
                </a:solidFill>
                <a:latin typeface="Petrona" pitchFamily="34" charset="0"/>
                <a:ea typeface="Petrona" pitchFamily="34" charset="-122"/>
                <a:cs typeface="Petrona" pitchFamily="34" charset="-120"/>
              </a:rPr>
              <a:t>Example</a:t>
            </a:r>
            <a:endParaRPr lang="en-US" sz="1786" dirty="0"/>
          </a:p>
        </p:txBody>
      </p:sp>
      <p:sp>
        <p:nvSpPr>
          <p:cNvPr id="16" name="Text 8"/>
          <p:cNvSpPr/>
          <p:nvPr/>
        </p:nvSpPr>
        <p:spPr>
          <a:xfrm>
            <a:off x="7214473" y="5315903"/>
            <a:ext cx="6811089" cy="829747"/>
          </a:xfrm>
          <a:prstGeom prst="rect">
            <a:avLst/>
          </a:prstGeom>
          <a:noFill/>
          <a:ln/>
        </p:spPr>
        <p:txBody>
          <a:bodyPr wrap="square" rtlCol="0" anchor="t"/>
          <a:lstStyle/>
          <a:p>
            <a:pPr algn="l" indent="0" marL="0">
              <a:lnSpc>
                <a:spcPts val="2177"/>
              </a:lnSpc>
              <a:buNone/>
            </a:pPr>
            <a:r>
              <a:rPr lang="en-US" sz="1361" dirty="0">
                <a:solidFill>
                  <a:srgbClr val="272525"/>
                </a:solidFill>
                <a:latin typeface="Inter" pitchFamily="34" charset="0"/>
                <a:ea typeface="Inter" pitchFamily="34" charset="-122"/>
                <a:cs typeface="Inter" pitchFamily="34" charset="-120"/>
              </a:rPr>
              <a:t>Imagine a DataFrame with information categorized by 'Upper' and 'Lower' levels. You can slice to access all data for 'A' in the 'Upper' level, or to access data specifically for 'B' at the 'Lower' level 'two'.</a:t>
            </a:r>
            <a:endParaRPr lang="en-US" sz="1361" dirty="0"/>
          </a:p>
        </p:txBody>
      </p:sp>
      <p:pic>
        <p:nvPicPr>
          <p:cNvPr id="17" name="Image 6" descr="preencoded.png">    </p:cNvPr>
          <p:cNvPicPr>
            <a:picLocks noChangeAspect="1"/>
          </p:cNvPicPr>
          <p:nvPr/>
        </p:nvPicPr>
        <p:blipFill>
          <a:blip r:embed="rId7"/>
          <a:stretch>
            <a:fillRect/>
          </a:stretch>
        </p:blipFill>
        <p:spPr>
          <a:xfrm>
            <a:off x="6091238" y="6318409"/>
            <a:ext cx="864037" cy="1382554"/>
          </a:xfrm>
          <a:prstGeom prst="rect">
            <a:avLst/>
          </a:prstGeom>
        </p:spPr>
      </p:pic>
      <p:sp>
        <p:nvSpPr>
          <p:cNvPr id="18" name="Text 9"/>
          <p:cNvSpPr/>
          <p:nvPr/>
        </p:nvSpPr>
        <p:spPr>
          <a:xfrm>
            <a:off x="7214473" y="6491168"/>
            <a:ext cx="2268260" cy="283488"/>
          </a:xfrm>
          <a:prstGeom prst="rect">
            <a:avLst/>
          </a:prstGeom>
          <a:noFill/>
          <a:ln/>
        </p:spPr>
        <p:txBody>
          <a:bodyPr wrap="none" rtlCol="0" anchor="t"/>
          <a:lstStyle/>
          <a:p>
            <a:pPr algn="l" indent="0" marL="0">
              <a:lnSpc>
                <a:spcPts val="2233"/>
              </a:lnSpc>
              <a:buNone/>
            </a:pPr>
            <a:r>
              <a:rPr lang="en-US" sz="1786" b="1" dirty="0">
                <a:solidFill>
                  <a:srgbClr val="272525"/>
                </a:solidFill>
                <a:latin typeface="Petrona" pitchFamily="34" charset="0"/>
                <a:ea typeface="Petrona" pitchFamily="34" charset="-122"/>
                <a:cs typeface="Petrona" pitchFamily="34" charset="-120"/>
              </a:rPr>
              <a:t>Code Example</a:t>
            </a:r>
            <a:endParaRPr lang="en-US" sz="1786" dirty="0"/>
          </a:p>
        </p:txBody>
      </p:sp>
      <p:sp>
        <p:nvSpPr>
          <p:cNvPr id="19" name="Text 10"/>
          <p:cNvSpPr/>
          <p:nvPr/>
        </p:nvSpPr>
        <p:spPr>
          <a:xfrm>
            <a:off x="7214473" y="6878241"/>
            <a:ext cx="6811089" cy="553164"/>
          </a:xfrm>
          <a:prstGeom prst="rect">
            <a:avLst/>
          </a:prstGeom>
          <a:noFill/>
          <a:ln/>
        </p:spPr>
        <p:txBody>
          <a:bodyPr wrap="square" rtlCol="0" anchor="t"/>
          <a:lstStyle/>
          <a:p>
            <a:pPr algn="l" indent="0" marL="0">
              <a:lnSpc>
                <a:spcPts val="2177"/>
              </a:lnSpc>
              <a:buNone/>
            </a:pPr>
            <a:r>
              <a:rPr lang="en-US" sz="1361" dirty="0">
                <a:solidFill>
                  <a:srgbClr val="272525"/>
                </a:solidFill>
                <a:latin typeface="Inter" pitchFamily="34" charset="0"/>
                <a:ea typeface="Inter" pitchFamily="34" charset="-122"/>
                <a:cs typeface="Inter" pitchFamily="34" charset="-120"/>
              </a:rPr>
              <a:t>The code examples demonstrate how to create a MultiIndex DataFrame and how to slice it based on different levels of the index.</a:t>
            </a:r>
            <a:endParaRPr lang="en-US" sz="1361" dirty="0"/>
          </a:p>
        </p:txBody>
      </p:sp>
      <p:pic>
        <p:nvPicPr>
          <p:cNvPr id="20" name="Image 7" descr="preencoded.png">
            <a:hlinkClick r:id="rId9" tooltip=""/>
          </p:cNvPr>
          <p:cNvPicPr>
            <a:picLocks noChangeAspect="1"/>
          </p:cNvPicPr>
          <p:nvPr/>
        </p:nvPicPr>
        <p:blipFill>
          <a:blip r:embed="rId8"/>
          <a:stretch>
            <a:fillRect/>
          </a:stretch>
        </p:blipFill>
        <p:spPr>
          <a:xfrm>
            <a:off x="12242153" y="7589520"/>
            <a:ext cx="2296807" cy="54864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r>
          <p:cNvPicPr>
            <a:picLocks noChangeAspect="1"/>
          </p:cNvPicPr>
          <p:nvPr/>
        </p:nvPicPr>
        <p:blipFill>
          <a:blip r:embed="rId2"/>
          <a:stretch>
            <a:fillRect/>
          </a:stretch>
        </p:blipFill>
        <p:spPr>
          <a:xfrm>
            <a:off x="0" y="0"/>
            <a:ext cx="14630400" cy="2227898"/>
          </a:xfrm>
          <a:prstGeom prst="rect">
            <a:avLst/>
          </a:prstGeom>
        </p:spPr>
      </p:pic>
      <p:sp>
        <p:nvSpPr>
          <p:cNvPr id="5" name="Shape 1"/>
          <p:cNvSpPr/>
          <p:nvPr/>
        </p:nvSpPr>
        <p:spPr>
          <a:xfrm>
            <a:off x="0" y="0"/>
            <a:ext cx="14630400" cy="2227898"/>
          </a:xfrm>
          <a:prstGeom prst="rect">
            <a:avLst/>
          </a:prstGeom>
          <a:solidFill>
            <a:srgbClr val="E5E0DF"/>
          </a:solidFill>
          <a:ln/>
        </p:spPr>
      </p:sp>
      <p:pic>
        <p:nvPicPr>
          <p:cNvPr id="6" name="Image 2" descr="preencoded.png">    </p:cNvPr>
          <p:cNvPicPr>
            <a:picLocks noChangeAspect="1"/>
          </p:cNvPicPr>
          <p:nvPr/>
        </p:nvPicPr>
        <p:blipFill>
          <a:blip r:embed="rId3"/>
          <a:stretch>
            <a:fillRect/>
          </a:stretch>
        </p:blipFill>
        <p:spPr>
          <a:xfrm>
            <a:off x="0" y="0"/>
            <a:ext cx="14630400" cy="2227898"/>
          </a:xfrm>
          <a:prstGeom prst="rect">
            <a:avLst/>
          </a:prstGeom>
        </p:spPr>
      </p:pic>
      <p:sp>
        <p:nvSpPr>
          <p:cNvPr id="7" name="Text 2"/>
          <p:cNvSpPr/>
          <p:nvPr/>
        </p:nvSpPr>
        <p:spPr>
          <a:xfrm>
            <a:off x="2447211" y="2719149"/>
            <a:ext cx="6988493" cy="584835"/>
          </a:xfrm>
          <a:prstGeom prst="rect">
            <a:avLst/>
          </a:prstGeom>
          <a:noFill/>
          <a:ln/>
        </p:spPr>
        <p:txBody>
          <a:bodyPr wrap="none" rtlCol="0" anchor="t"/>
          <a:lstStyle/>
          <a:p>
            <a:pPr indent="0" marL="0">
              <a:lnSpc>
                <a:spcPts val="4605"/>
              </a:lnSpc>
              <a:buNone/>
            </a:pPr>
            <a:r>
              <a:rPr lang="en-US" sz="3684" b="1" dirty="0">
                <a:solidFill>
                  <a:srgbClr val="000000"/>
                </a:solidFill>
                <a:latin typeface="Petrona" pitchFamily="34" charset="0"/>
                <a:ea typeface="Petrona" pitchFamily="34" charset="-122"/>
                <a:cs typeface="Petrona" pitchFamily="34" charset="-120"/>
              </a:rPr>
              <a:t>Conditional Slicing with .query()</a:t>
            </a:r>
            <a:endParaRPr lang="en-US" sz="3684" dirty="0"/>
          </a:p>
        </p:txBody>
      </p:sp>
      <p:pic>
        <p:nvPicPr>
          <p:cNvPr id="8" name="Image 3" descr="preencoded.png">    </p:cNvPr>
          <p:cNvPicPr>
            <a:picLocks noChangeAspect="1"/>
          </p:cNvPicPr>
          <p:nvPr/>
        </p:nvPicPr>
        <p:blipFill>
          <a:blip r:embed="rId4"/>
          <a:stretch>
            <a:fillRect/>
          </a:stretch>
        </p:blipFill>
        <p:spPr>
          <a:xfrm>
            <a:off x="2447211" y="3571280"/>
            <a:ext cx="445532" cy="445532"/>
          </a:xfrm>
          <a:prstGeom prst="rect">
            <a:avLst/>
          </a:prstGeom>
        </p:spPr>
      </p:pic>
      <p:sp>
        <p:nvSpPr>
          <p:cNvPr id="9" name="Text 3"/>
          <p:cNvSpPr/>
          <p:nvPr/>
        </p:nvSpPr>
        <p:spPr>
          <a:xfrm>
            <a:off x="2447211" y="4194929"/>
            <a:ext cx="2233493" cy="292418"/>
          </a:xfrm>
          <a:prstGeom prst="rect">
            <a:avLst/>
          </a:prstGeom>
          <a:noFill/>
          <a:ln/>
        </p:spPr>
        <p:txBody>
          <a:bodyPr wrap="none" rtlCol="0" anchor="t"/>
          <a:lstStyle/>
          <a:p>
            <a:pPr algn="l" indent="0" marL="0">
              <a:lnSpc>
                <a:spcPts val="2302"/>
              </a:lnSpc>
              <a:buNone/>
            </a:pPr>
            <a:r>
              <a:rPr lang="en-US" sz="1842" b="1" dirty="0">
                <a:solidFill>
                  <a:srgbClr val="272525"/>
                </a:solidFill>
                <a:latin typeface="Petrona" pitchFamily="34" charset="0"/>
                <a:ea typeface="Petrona" pitchFamily="34" charset="-122"/>
                <a:cs typeface="Petrona" pitchFamily="34" charset="-120"/>
              </a:rPr>
              <a:t>What is .query()?</a:t>
            </a:r>
            <a:endParaRPr lang="en-US" sz="1842" dirty="0"/>
          </a:p>
        </p:txBody>
      </p:sp>
      <p:sp>
        <p:nvSpPr>
          <p:cNvPr id="10" name="Text 4"/>
          <p:cNvSpPr/>
          <p:nvPr/>
        </p:nvSpPr>
        <p:spPr>
          <a:xfrm>
            <a:off x="2447211" y="4594265"/>
            <a:ext cx="2233493" cy="2281238"/>
          </a:xfrm>
          <a:prstGeom prst="rect">
            <a:avLst/>
          </a:prstGeom>
          <a:noFill/>
          <a:ln/>
        </p:spPr>
        <p:txBody>
          <a:bodyPr wrap="square" rtlCol="0" anchor="t"/>
          <a:lstStyle/>
          <a:p>
            <a:pPr algn="l" indent="0" marL="0">
              <a:lnSpc>
                <a:spcPts val="2245"/>
              </a:lnSpc>
              <a:buNone/>
            </a:pPr>
            <a:r>
              <a:rPr lang="en-US" sz="1403" dirty="0">
                <a:solidFill>
                  <a:srgbClr val="272525"/>
                </a:solidFill>
                <a:latin typeface="Inter" pitchFamily="34" charset="0"/>
                <a:ea typeface="Inter" pitchFamily="34" charset="-122"/>
                <a:cs typeface="Inter" pitchFamily="34" charset="-120"/>
              </a:rPr>
              <a:t>The .query() method allows for more complex filtering and slicing using string expressions. It provides a way to apply conditional logic to your DataFrame using a syntax similar to SQL queries.</a:t>
            </a:r>
            <a:endParaRPr lang="en-US" sz="1403" dirty="0"/>
          </a:p>
        </p:txBody>
      </p:sp>
      <p:pic>
        <p:nvPicPr>
          <p:cNvPr id="11" name="Image 4" descr="preencoded.png">    </p:cNvPr>
          <p:cNvPicPr>
            <a:picLocks noChangeAspect="1"/>
          </p:cNvPicPr>
          <p:nvPr/>
        </p:nvPicPr>
        <p:blipFill>
          <a:blip r:embed="rId5"/>
          <a:stretch>
            <a:fillRect/>
          </a:stretch>
        </p:blipFill>
        <p:spPr>
          <a:xfrm>
            <a:off x="4947999" y="3571280"/>
            <a:ext cx="445532" cy="445532"/>
          </a:xfrm>
          <a:prstGeom prst="rect">
            <a:avLst/>
          </a:prstGeom>
        </p:spPr>
      </p:pic>
      <p:sp>
        <p:nvSpPr>
          <p:cNvPr id="12" name="Text 5"/>
          <p:cNvSpPr/>
          <p:nvPr/>
        </p:nvSpPr>
        <p:spPr>
          <a:xfrm>
            <a:off x="4947999" y="4194929"/>
            <a:ext cx="2233493" cy="584835"/>
          </a:xfrm>
          <a:prstGeom prst="rect">
            <a:avLst/>
          </a:prstGeom>
          <a:noFill/>
          <a:ln/>
        </p:spPr>
        <p:txBody>
          <a:bodyPr wrap="square" rtlCol="0" anchor="t"/>
          <a:lstStyle/>
          <a:p>
            <a:pPr algn="l" indent="0" marL="0">
              <a:lnSpc>
                <a:spcPts val="2302"/>
              </a:lnSpc>
              <a:buNone/>
            </a:pPr>
            <a:r>
              <a:rPr lang="en-US" sz="1842" b="1" dirty="0">
                <a:solidFill>
                  <a:srgbClr val="272525"/>
                </a:solidFill>
                <a:latin typeface="Petrona" pitchFamily="34" charset="0"/>
                <a:ea typeface="Petrona" pitchFamily="34" charset="-122"/>
                <a:cs typeface="Petrona" pitchFamily="34" charset="-120"/>
              </a:rPr>
              <a:t>Filtering with .query()</a:t>
            </a:r>
            <a:endParaRPr lang="en-US" sz="1842" dirty="0"/>
          </a:p>
        </p:txBody>
      </p:sp>
      <p:sp>
        <p:nvSpPr>
          <p:cNvPr id="13" name="Text 6"/>
          <p:cNvSpPr/>
          <p:nvPr/>
        </p:nvSpPr>
        <p:spPr>
          <a:xfrm>
            <a:off x="4947999" y="4886682"/>
            <a:ext cx="2233493" cy="2851547"/>
          </a:xfrm>
          <a:prstGeom prst="rect">
            <a:avLst/>
          </a:prstGeom>
          <a:noFill/>
          <a:ln/>
        </p:spPr>
        <p:txBody>
          <a:bodyPr wrap="square" rtlCol="0" anchor="t"/>
          <a:lstStyle/>
          <a:p>
            <a:pPr algn="l" indent="0" marL="0">
              <a:lnSpc>
                <a:spcPts val="2245"/>
              </a:lnSpc>
              <a:buNone/>
            </a:pPr>
            <a:r>
              <a:rPr lang="en-US" sz="1403" dirty="0">
                <a:solidFill>
                  <a:srgbClr val="272525"/>
                </a:solidFill>
                <a:latin typeface="Inter" pitchFamily="34" charset="0"/>
                <a:ea typeface="Inter" pitchFamily="34" charset="-122"/>
                <a:cs typeface="Inter" pitchFamily="34" charset="-120"/>
              </a:rPr>
              <a:t>The .query() method allows you to filter rows based on complex conditions expressed as string expressions. You can use logical operators, comparisons, and even references to column names within the query string.</a:t>
            </a:r>
            <a:endParaRPr lang="en-US" sz="1403" dirty="0"/>
          </a:p>
        </p:txBody>
      </p:sp>
      <p:pic>
        <p:nvPicPr>
          <p:cNvPr id="14" name="Image 5" descr="preencoded.png">    </p:cNvPr>
          <p:cNvPicPr>
            <a:picLocks noChangeAspect="1"/>
          </p:cNvPicPr>
          <p:nvPr/>
        </p:nvPicPr>
        <p:blipFill>
          <a:blip r:embed="rId6"/>
          <a:stretch>
            <a:fillRect/>
          </a:stretch>
        </p:blipFill>
        <p:spPr>
          <a:xfrm>
            <a:off x="7448788" y="3571280"/>
            <a:ext cx="445532" cy="445532"/>
          </a:xfrm>
          <a:prstGeom prst="rect">
            <a:avLst/>
          </a:prstGeom>
        </p:spPr>
      </p:pic>
      <p:sp>
        <p:nvSpPr>
          <p:cNvPr id="15" name="Text 7"/>
          <p:cNvSpPr/>
          <p:nvPr/>
        </p:nvSpPr>
        <p:spPr>
          <a:xfrm>
            <a:off x="7448788" y="4194929"/>
            <a:ext cx="2233493" cy="292418"/>
          </a:xfrm>
          <a:prstGeom prst="rect">
            <a:avLst/>
          </a:prstGeom>
          <a:noFill/>
          <a:ln/>
        </p:spPr>
        <p:txBody>
          <a:bodyPr wrap="none" rtlCol="0" anchor="t"/>
          <a:lstStyle/>
          <a:p>
            <a:pPr algn="l" indent="0" marL="0">
              <a:lnSpc>
                <a:spcPts val="2302"/>
              </a:lnSpc>
              <a:buNone/>
            </a:pPr>
            <a:r>
              <a:rPr lang="en-US" sz="1842" b="1" dirty="0">
                <a:solidFill>
                  <a:srgbClr val="272525"/>
                </a:solidFill>
                <a:latin typeface="Petrona" pitchFamily="34" charset="0"/>
                <a:ea typeface="Petrona" pitchFamily="34" charset="-122"/>
                <a:cs typeface="Petrona" pitchFamily="34" charset="-120"/>
              </a:rPr>
              <a:t>Example</a:t>
            </a:r>
            <a:endParaRPr lang="en-US" sz="1842" dirty="0"/>
          </a:p>
        </p:txBody>
      </p:sp>
      <p:sp>
        <p:nvSpPr>
          <p:cNvPr id="16" name="Text 8"/>
          <p:cNvSpPr/>
          <p:nvPr/>
        </p:nvSpPr>
        <p:spPr>
          <a:xfrm>
            <a:off x="7448788" y="4594265"/>
            <a:ext cx="2233493" cy="1996083"/>
          </a:xfrm>
          <a:prstGeom prst="rect">
            <a:avLst/>
          </a:prstGeom>
          <a:noFill/>
          <a:ln/>
        </p:spPr>
        <p:txBody>
          <a:bodyPr wrap="square" rtlCol="0" anchor="t"/>
          <a:lstStyle/>
          <a:p>
            <a:pPr algn="l" indent="0" marL="0">
              <a:lnSpc>
                <a:spcPts val="2245"/>
              </a:lnSpc>
              <a:buNone/>
            </a:pPr>
            <a:r>
              <a:rPr lang="en-US" sz="1403" dirty="0">
                <a:solidFill>
                  <a:srgbClr val="272525"/>
                </a:solidFill>
                <a:latin typeface="Inter" pitchFamily="34" charset="0"/>
                <a:ea typeface="Inter" pitchFamily="34" charset="-122"/>
                <a:cs typeface="Inter" pitchFamily="34" charset="-120"/>
              </a:rPr>
              <a:t>You could use .query() to filter rows where the 'Age' is greater than 25 and the 'City' is 'Houston'. This allows you to extract specific data based on multiple conditions.</a:t>
            </a:r>
            <a:endParaRPr lang="en-US" sz="1403" dirty="0"/>
          </a:p>
        </p:txBody>
      </p:sp>
      <p:pic>
        <p:nvPicPr>
          <p:cNvPr id="17" name="Image 6" descr="preencoded.png">    </p:cNvPr>
          <p:cNvPicPr>
            <a:picLocks noChangeAspect="1"/>
          </p:cNvPicPr>
          <p:nvPr/>
        </p:nvPicPr>
        <p:blipFill>
          <a:blip r:embed="rId7"/>
          <a:stretch>
            <a:fillRect/>
          </a:stretch>
        </p:blipFill>
        <p:spPr>
          <a:xfrm>
            <a:off x="9949577" y="3571280"/>
            <a:ext cx="445532" cy="445532"/>
          </a:xfrm>
          <a:prstGeom prst="rect">
            <a:avLst/>
          </a:prstGeom>
        </p:spPr>
      </p:pic>
      <p:sp>
        <p:nvSpPr>
          <p:cNvPr id="18" name="Text 9"/>
          <p:cNvSpPr/>
          <p:nvPr/>
        </p:nvSpPr>
        <p:spPr>
          <a:xfrm>
            <a:off x="9949577" y="4194929"/>
            <a:ext cx="2233613" cy="292418"/>
          </a:xfrm>
          <a:prstGeom prst="rect">
            <a:avLst/>
          </a:prstGeom>
          <a:noFill/>
          <a:ln/>
        </p:spPr>
        <p:txBody>
          <a:bodyPr wrap="none" rtlCol="0" anchor="t"/>
          <a:lstStyle/>
          <a:p>
            <a:pPr algn="l" indent="0" marL="0">
              <a:lnSpc>
                <a:spcPts val="2302"/>
              </a:lnSpc>
              <a:buNone/>
            </a:pPr>
            <a:r>
              <a:rPr lang="en-US" sz="1842" b="1" dirty="0">
                <a:solidFill>
                  <a:srgbClr val="272525"/>
                </a:solidFill>
                <a:latin typeface="Petrona" pitchFamily="34" charset="0"/>
                <a:ea typeface="Petrona" pitchFamily="34" charset="-122"/>
                <a:cs typeface="Petrona" pitchFamily="34" charset="-120"/>
              </a:rPr>
              <a:t>Code Example</a:t>
            </a:r>
            <a:endParaRPr lang="en-US" sz="1842" dirty="0"/>
          </a:p>
        </p:txBody>
      </p:sp>
      <p:sp>
        <p:nvSpPr>
          <p:cNvPr id="19" name="Text 10"/>
          <p:cNvSpPr/>
          <p:nvPr/>
        </p:nvSpPr>
        <p:spPr>
          <a:xfrm>
            <a:off x="9949577" y="4594265"/>
            <a:ext cx="2233613" cy="1996083"/>
          </a:xfrm>
          <a:prstGeom prst="rect">
            <a:avLst/>
          </a:prstGeom>
          <a:noFill/>
          <a:ln/>
        </p:spPr>
        <p:txBody>
          <a:bodyPr wrap="square" rtlCol="0" anchor="t"/>
          <a:lstStyle/>
          <a:p>
            <a:pPr algn="l" indent="0" marL="0">
              <a:lnSpc>
                <a:spcPts val="2245"/>
              </a:lnSpc>
              <a:buNone/>
            </a:pPr>
            <a:r>
              <a:rPr lang="en-US" sz="1403" dirty="0">
                <a:solidFill>
                  <a:srgbClr val="272525"/>
                </a:solidFill>
                <a:latin typeface="Inter" pitchFamily="34" charset="0"/>
                <a:ea typeface="Inter" pitchFamily="34" charset="-122"/>
                <a:cs typeface="Inter" pitchFamily="34" charset="-120"/>
              </a:rPr>
              <a:t>The code example demonstrates how to use the .query() method to filter rows based on complex conditions expressed as a string expression.</a:t>
            </a:r>
            <a:endParaRPr lang="en-US" sz="1403" dirty="0"/>
          </a:p>
        </p:txBody>
      </p:sp>
      <p:pic>
        <p:nvPicPr>
          <p:cNvPr id="20" name="Image 7" descr="preencoded.png">
            <a:hlinkClick r:id="rId9" tooltip=""/>
          </p:cNvPr>
          <p:cNvPicPr>
            <a:picLocks noChangeAspect="1"/>
          </p:cNvPicPr>
          <p:nvPr/>
        </p:nvPicPr>
        <p:blipFill>
          <a:blip r:embed="rId8"/>
          <a:stretch>
            <a:fillRect/>
          </a:stretch>
        </p:blipFill>
        <p:spPr>
          <a:xfrm>
            <a:off x="12242153" y="7589520"/>
            <a:ext cx="2296807" cy="54864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9326880"/>
          </a:xfrm>
          <a:prstGeom prst="rect">
            <a:avLst/>
          </a:prstGeom>
          <a:solidFill>
            <a:srgbClr val="FFFFFF">
              <a:alpha val="75000"/>
            </a:srgbClr>
          </a:solidFill>
          <a:ln/>
        </p:spPr>
      </p:sp>
      <p:pic>
        <p:nvPicPr>
          <p:cNvPr id="4" name="Image 1" descr="preencoded.png">    </p:cNvPr>
          <p:cNvPicPr>
            <a:picLocks noChangeAspect="1"/>
          </p:cNvPicPr>
          <p:nvPr/>
        </p:nvPicPr>
        <p:blipFill>
          <a:blip r:embed="rId2"/>
          <a:stretch>
            <a:fillRect/>
          </a:stretch>
        </p:blipFill>
        <p:spPr>
          <a:xfrm>
            <a:off x="0" y="0"/>
            <a:ext cx="14630400" cy="2160270"/>
          </a:xfrm>
          <a:prstGeom prst="rect">
            <a:avLst/>
          </a:prstGeom>
        </p:spPr>
      </p:pic>
      <p:sp>
        <p:nvSpPr>
          <p:cNvPr id="5" name="Shape 1"/>
          <p:cNvSpPr/>
          <p:nvPr/>
        </p:nvSpPr>
        <p:spPr>
          <a:xfrm>
            <a:off x="0" y="0"/>
            <a:ext cx="14630400" cy="2160270"/>
          </a:xfrm>
          <a:prstGeom prst="rect">
            <a:avLst/>
          </a:prstGeom>
          <a:solidFill>
            <a:srgbClr val="E5E0DF"/>
          </a:solidFill>
          <a:ln/>
        </p:spPr>
      </p:sp>
      <p:pic>
        <p:nvPicPr>
          <p:cNvPr id="6" name="Image 2" descr="preencoded.png">    </p:cNvPr>
          <p:cNvPicPr>
            <a:picLocks noChangeAspect="1"/>
          </p:cNvPicPr>
          <p:nvPr/>
        </p:nvPicPr>
        <p:blipFill>
          <a:blip r:embed="rId3"/>
          <a:stretch>
            <a:fillRect/>
          </a:stretch>
        </p:blipFill>
        <p:spPr>
          <a:xfrm>
            <a:off x="0" y="0"/>
            <a:ext cx="14630400" cy="2160270"/>
          </a:xfrm>
          <a:prstGeom prst="rect">
            <a:avLst/>
          </a:prstGeom>
        </p:spPr>
      </p:pic>
      <p:sp>
        <p:nvSpPr>
          <p:cNvPr id="7" name="Text 2"/>
          <p:cNvSpPr/>
          <p:nvPr/>
        </p:nvSpPr>
        <p:spPr>
          <a:xfrm>
            <a:off x="2594967" y="2635448"/>
            <a:ext cx="9436179" cy="566976"/>
          </a:xfrm>
          <a:prstGeom prst="rect">
            <a:avLst/>
          </a:prstGeom>
          <a:noFill/>
          <a:ln/>
        </p:spPr>
        <p:txBody>
          <a:bodyPr wrap="none" rtlCol="0" anchor="t"/>
          <a:lstStyle/>
          <a:p>
            <a:pPr indent="0" marL="0">
              <a:lnSpc>
                <a:spcPts val="4465"/>
              </a:lnSpc>
              <a:buNone/>
            </a:pPr>
            <a:r>
              <a:rPr lang="en-US" sz="3572" b="1" dirty="0">
                <a:solidFill>
                  <a:srgbClr val="000000"/>
                </a:solidFill>
                <a:latin typeface="Petrona" pitchFamily="34" charset="0"/>
                <a:ea typeface="Petrona" pitchFamily="34" charset="-122"/>
                <a:cs typeface="Petrona" pitchFamily="34" charset="-120"/>
              </a:rPr>
              <a:t>Summary of Indexing and Slicing Techniques</a:t>
            </a:r>
            <a:endParaRPr lang="en-US" sz="3572" dirty="0"/>
          </a:p>
        </p:txBody>
      </p:sp>
      <p:sp>
        <p:nvSpPr>
          <p:cNvPr id="8" name="Shape 3"/>
          <p:cNvSpPr/>
          <p:nvPr/>
        </p:nvSpPr>
        <p:spPr>
          <a:xfrm>
            <a:off x="2594967" y="3461623"/>
            <a:ext cx="9440347" cy="5390078"/>
          </a:xfrm>
          <a:prstGeom prst="roundRect">
            <a:avLst>
              <a:gd name="adj" fmla="val 1347"/>
            </a:avLst>
          </a:prstGeom>
          <a:noFill/>
          <a:ln w="7620">
            <a:solidFill>
              <a:srgbClr val="000000">
                <a:alpha val="8000"/>
              </a:srgbClr>
            </a:solidFill>
            <a:prstDash val="solid"/>
          </a:ln>
        </p:spPr>
      </p:sp>
      <p:sp>
        <p:nvSpPr>
          <p:cNvPr id="9" name="Shape 4"/>
          <p:cNvSpPr/>
          <p:nvPr/>
        </p:nvSpPr>
        <p:spPr>
          <a:xfrm>
            <a:off x="2602587" y="3469243"/>
            <a:ext cx="9425107" cy="498991"/>
          </a:xfrm>
          <a:prstGeom prst="rect">
            <a:avLst/>
          </a:prstGeom>
          <a:solidFill>
            <a:srgbClr val="FFFFFF">
              <a:alpha val="4000"/>
            </a:srgbClr>
          </a:solidFill>
          <a:ln/>
        </p:spPr>
      </p:sp>
      <p:sp>
        <p:nvSpPr>
          <p:cNvPr id="10" name="Text 5"/>
          <p:cNvSpPr/>
          <p:nvPr/>
        </p:nvSpPr>
        <p:spPr>
          <a:xfrm>
            <a:off x="2775466" y="3580448"/>
            <a:ext cx="4363164" cy="276582"/>
          </a:xfrm>
          <a:prstGeom prst="rect">
            <a:avLst/>
          </a:prstGeom>
          <a:noFill/>
          <a:ln/>
        </p:spPr>
        <p:txBody>
          <a:bodyPr wrap="none" rtlCol="0" anchor="t"/>
          <a:lstStyle/>
          <a:p>
            <a:pPr indent="0" marL="0">
              <a:lnSpc>
                <a:spcPts val="2177"/>
              </a:lnSpc>
              <a:buNone/>
            </a:pPr>
            <a:r>
              <a:rPr lang="en-US" sz="1361" dirty="0">
                <a:solidFill>
                  <a:srgbClr val="272525"/>
                </a:solidFill>
                <a:latin typeface="Inter" pitchFamily="34" charset="0"/>
                <a:ea typeface="Inter" pitchFamily="34" charset="-122"/>
                <a:cs typeface="Inter" pitchFamily="34" charset="-120"/>
              </a:rPr>
              <a:t>Technique</a:t>
            </a:r>
            <a:endParaRPr lang="en-US" sz="1361" dirty="0"/>
          </a:p>
        </p:txBody>
      </p:sp>
      <p:sp>
        <p:nvSpPr>
          <p:cNvPr id="11" name="Text 6"/>
          <p:cNvSpPr/>
          <p:nvPr/>
        </p:nvSpPr>
        <p:spPr>
          <a:xfrm>
            <a:off x="7491770" y="3580448"/>
            <a:ext cx="4363164" cy="276582"/>
          </a:xfrm>
          <a:prstGeom prst="rect">
            <a:avLst/>
          </a:prstGeom>
          <a:noFill/>
          <a:ln/>
        </p:spPr>
        <p:txBody>
          <a:bodyPr wrap="none" rtlCol="0" anchor="t"/>
          <a:lstStyle/>
          <a:p>
            <a:pPr indent="0" marL="0">
              <a:lnSpc>
                <a:spcPts val="2177"/>
              </a:lnSpc>
              <a:buNone/>
            </a:pPr>
            <a:r>
              <a:rPr lang="en-US" sz="1361" dirty="0">
                <a:solidFill>
                  <a:srgbClr val="272525"/>
                </a:solidFill>
                <a:latin typeface="Inter" pitchFamily="34" charset="0"/>
                <a:ea typeface="Inter" pitchFamily="34" charset="-122"/>
                <a:cs typeface="Inter" pitchFamily="34" charset="-120"/>
              </a:rPr>
              <a:t>Description</a:t>
            </a:r>
            <a:endParaRPr lang="en-US" sz="1361" dirty="0"/>
          </a:p>
        </p:txBody>
      </p:sp>
      <p:sp>
        <p:nvSpPr>
          <p:cNvPr id="12" name="Shape 7"/>
          <p:cNvSpPr/>
          <p:nvPr/>
        </p:nvSpPr>
        <p:spPr>
          <a:xfrm>
            <a:off x="2602587" y="3968234"/>
            <a:ext cx="9425107" cy="498991"/>
          </a:xfrm>
          <a:prstGeom prst="rect">
            <a:avLst/>
          </a:prstGeom>
          <a:solidFill>
            <a:srgbClr val="000000">
              <a:alpha val="4000"/>
            </a:srgbClr>
          </a:solidFill>
          <a:ln/>
        </p:spPr>
      </p:sp>
      <p:sp>
        <p:nvSpPr>
          <p:cNvPr id="13" name="Text 8"/>
          <p:cNvSpPr/>
          <p:nvPr/>
        </p:nvSpPr>
        <p:spPr>
          <a:xfrm>
            <a:off x="2775466" y="4079438"/>
            <a:ext cx="4363164" cy="276582"/>
          </a:xfrm>
          <a:prstGeom prst="rect">
            <a:avLst/>
          </a:prstGeom>
          <a:noFill/>
          <a:ln/>
        </p:spPr>
        <p:txBody>
          <a:bodyPr wrap="none" rtlCol="0" anchor="t"/>
          <a:lstStyle/>
          <a:p>
            <a:pPr indent="0" marL="0">
              <a:lnSpc>
                <a:spcPts val="2177"/>
              </a:lnSpc>
              <a:buNone/>
            </a:pPr>
            <a:r>
              <a:rPr lang="en-US" sz="1361" dirty="0">
                <a:solidFill>
                  <a:srgbClr val="272525"/>
                </a:solidFill>
                <a:latin typeface="Inter" pitchFamily="34" charset="0"/>
                <a:ea typeface="Inter" pitchFamily="34" charset="-122"/>
                <a:cs typeface="Inter" pitchFamily="34" charset="-120"/>
              </a:rPr>
              <a:t>Indexing</a:t>
            </a:r>
            <a:endParaRPr lang="en-US" sz="1361" dirty="0"/>
          </a:p>
        </p:txBody>
      </p:sp>
      <p:sp>
        <p:nvSpPr>
          <p:cNvPr id="14" name="Text 9"/>
          <p:cNvSpPr/>
          <p:nvPr/>
        </p:nvSpPr>
        <p:spPr>
          <a:xfrm>
            <a:off x="7491770" y="4079438"/>
            <a:ext cx="4363164" cy="276582"/>
          </a:xfrm>
          <a:prstGeom prst="rect">
            <a:avLst/>
          </a:prstGeom>
          <a:noFill/>
          <a:ln/>
        </p:spPr>
        <p:txBody>
          <a:bodyPr wrap="none" rtlCol="0" anchor="t"/>
          <a:lstStyle/>
          <a:p>
            <a:pPr indent="0" marL="0">
              <a:lnSpc>
                <a:spcPts val="2177"/>
              </a:lnSpc>
              <a:buNone/>
            </a:pPr>
            <a:r>
              <a:rPr lang="en-US" sz="1361" dirty="0">
                <a:solidFill>
                  <a:srgbClr val="272525"/>
                </a:solidFill>
                <a:latin typeface="Inter" pitchFamily="34" charset="0"/>
                <a:ea typeface="Inter" pitchFamily="34" charset="-122"/>
                <a:cs typeface="Inter" pitchFamily="34" charset="-120"/>
              </a:rPr>
              <a:t>Accessing specific elements using indices or labels.</a:t>
            </a:r>
            <a:endParaRPr lang="en-US" sz="1361" dirty="0"/>
          </a:p>
        </p:txBody>
      </p:sp>
      <p:sp>
        <p:nvSpPr>
          <p:cNvPr id="15" name="Shape 10"/>
          <p:cNvSpPr/>
          <p:nvPr/>
        </p:nvSpPr>
        <p:spPr>
          <a:xfrm>
            <a:off x="2602587" y="4467225"/>
            <a:ext cx="9425107" cy="498991"/>
          </a:xfrm>
          <a:prstGeom prst="rect">
            <a:avLst/>
          </a:prstGeom>
          <a:solidFill>
            <a:srgbClr val="FFFFFF">
              <a:alpha val="4000"/>
            </a:srgbClr>
          </a:solidFill>
          <a:ln/>
        </p:spPr>
      </p:sp>
      <p:sp>
        <p:nvSpPr>
          <p:cNvPr id="16" name="Text 11"/>
          <p:cNvSpPr/>
          <p:nvPr/>
        </p:nvSpPr>
        <p:spPr>
          <a:xfrm>
            <a:off x="2775466" y="4578429"/>
            <a:ext cx="4363164" cy="276582"/>
          </a:xfrm>
          <a:prstGeom prst="rect">
            <a:avLst/>
          </a:prstGeom>
          <a:noFill/>
          <a:ln/>
        </p:spPr>
        <p:txBody>
          <a:bodyPr wrap="none" rtlCol="0" anchor="t"/>
          <a:lstStyle/>
          <a:p>
            <a:pPr indent="0" marL="0">
              <a:lnSpc>
                <a:spcPts val="2177"/>
              </a:lnSpc>
              <a:buNone/>
            </a:pPr>
            <a:r>
              <a:rPr lang="en-US" sz="1361" dirty="0">
                <a:solidFill>
                  <a:srgbClr val="272525"/>
                </a:solidFill>
                <a:latin typeface="Inter" pitchFamily="34" charset="0"/>
                <a:ea typeface="Inter" pitchFamily="34" charset="-122"/>
                <a:cs typeface="Inter" pitchFamily="34" charset="-120"/>
              </a:rPr>
              <a:t>Slicing</a:t>
            </a:r>
            <a:endParaRPr lang="en-US" sz="1361" dirty="0"/>
          </a:p>
        </p:txBody>
      </p:sp>
      <p:sp>
        <p:nvSpPr>
          <p:cNvPr id="17" name="Text 12"/>
          <p:cNvSpPr/>
          <p:nvPr/>
        </p:nvSpPr>
        <p:spPr>
          <a:xfrm>
            <a:off x="7491770" y="4578429"/>
            <a:ext cx="4363164" cy="276582"/>
          </a:xfrm>
          <a:prstGeom prst="rect">
            <a:avLst/>
          </a:prstGeom>
          <a:noFill/>
          <a:ln/>
        </p:spPr>
        <p:txBody>
          <a:bodyPr wrap="none" rtlCol="0" anchor="t"/>
          <a:lstStyle/>
          <a:p>
            <a:pPr indent="0" marL="0">
              <a:lnSpc>
                <a:spcPts val="2177"/>
              </a:lnSpc>
              <a:buNone/>
            </a:pPr>
            <a:r>
              <a:rPr lang="en-US" sz="1361" dirty="0">
                <a:solidFill>
                  <a:srgbClr val="272525"/>
                </a:solidFill>
                <a:latin typeface="Inter" pitchFamily="34" charset="0"/>
                <a:ea typeface="Inter" pitchFamily="34" charset="-122"/>
                <a:cs typeface="Inter" pitchFamily="34" charset="-120"/>
              </a:rPr>
              <a:t>Extracting subsets of data using ranges.</a:t>
            </a:r>
            <a:endParaRPr lang="en-US" sz="1361" dirty="0"/>
          </a:p>
        </p:txBody>
      </p:sp>
      <p:sp>
        <p:nvSpPr>
          <p:cNvPr id="18" name="Shape 13"/>
          <p:cNvSpPr/>
          <p:nvPr/>
        </p:nvSpPr>
        <p:spPr>
          <a:xfrm>
            <a:off x="2602587" y="4966216"/>
            <a:ext cx="9425107" cy="775573"/>
          </a:xfrm>
          <a:prstGeom prst="rect">
            <a:avLst/>
          </a:prstGeom>
          <a:solidFill>
            <a:srgbClr val="000000">
              <a:alpha val="4000"/>
            </a:srgbClr>
          </a:solidFill>
          <a:ln/>
        </p:spPr>
      </p:sp>
      <p:sp>
        <p:nvSpPr>
          <p:cNvPr id="19" name="Text 14"/>
          <p:cNvSpPr/>
          <p:nvPr/>
        </p:nvSpPr>
        <p:spPr>
          <a:xfrm>
            <a:off x="2775466" y="5077420"/>
            <a:ext cx="4363164" cy="276582"/>
          </a:xfrm>
          <a:prstGeom prst="rect">
            <a:avLst/>
          </a:prstGeom>
          <a:noFill/>
          <a:ln/>
        </p:spPr>
        <p:txBody>
          <a:bodyPr wrap="none" rtlCol="0" anchor="t"/>
          <a:lstStyle/>
          <a:p>
            <a:pPr indent="0" marL="0">
              <a:lnSpc>
                <a:spcPts val="2177"/>
              </a:lnSpc>
              <a:buNone/>
            </a:pPr>
            <a:r>
              <a:rPr lang="en-US" sz="1361" dirty="0">
                <a:solidFill>
                  <a:srgbClr val="272525"/>
                </a:solidFill>
                <a:latin typeface="Inter" pitchFamily="34" charset="0"/>
                <a:ea typeface="Inter" pitchFamily="34" charset="-122"/>
                <a:cs typeface="Inter" pitchFamily="34" charset="-120"/>
              </a:rPr>
              <a:t>.loc</a:t>
            </a:r>
            <a:endParaRPr lang="en-US" sz="1361" dirty="0"/>
          </a:p>
        </p:txBody>
      </p:sp>
      <p:sp>
        <p:nvSpPr>
          <p:cNvPr id="20" name="Text 15"/>
          <p:cNvSpPr/>
          <p:nvPr/>
        </p:nvSpPr>
        <p:spPr>
          <a:xfrm>
            <a:off x="7491770" y="5077420"/>
            <a:ext cx="4363164" cy="553164"/>
          </a:xfrm>
          <a:prstGeom prst="rect">
            <a:avLst/>
          </a:prstGeom>
          <a:noFill/>
          <a:ln/>
        </p:spPr>
        <p:txBody>
          <a:bodyPr wrap="square" rtlCol="0" anchor="t"/>
          <a:lstStyle/>
          <a:p>
            <a:pPr indent="0" marL="0">
              <a:lnSpc>
                <a:spcPts val="2177"/>
              </a:lnSpc>
              <a:buNone/>
            </a:pPr>
            <a:r>
              <a:rPr lang="en-US" sz="1361" dirty="0">
                <a:solidFill>
                  <a:srgbClr val="272525"/>
                </a:solidFill>
                <a:latin typeface="Inter" pitchFamily="34" charset="0"/>
                <a:ea typeface="Inter" pitchFamily="34" charset="-122"/>
                <a:cs typeface="Inter" pitchFamily="34" charset="-120"/>
              </a:rPr>
              <a:t>Label-based slicing, using index names and column names.</a:t>
            </a:r>
            <a:endParaRPr lang="en-US" sz="1361" dirty="0"/>
          </a:p>
        </p:txBody>
      </p:sp>
      <p:sp>
        <p:nvSpPr>
          <p:cNvPr id="21" name="Shape 16"/>
          <p:cNvSpPr/>
          <p:nvPr/>
        </p:nvSpPr>
        <p:spPr>
          <a:xfrm>
            <a:off x="2602587" y="5741789"/>
            <a:ext cx="9425107" cy="775573"/>
          </a:xfrm>
          <a:prstGeom prst="rect">
            <a:avLst/>
          </a:prstGeom>
          <a:solidFill>
            <a:srgbClr val="FFFFFF">
              <a:alpha val="4000"/>
            </a:srgbClr>
          </a:solidFill>
          <a:ln/>
        </p:spPr>
      </p:sp>
      <p:sp>
        <p:nvSpPr>
          <p:cNvPr id="22" name="Text 17"/>
          <p:cNvSpPr/>
          <p:nvPr/>
        </p:nvSpPr>
        <p:spPr>
          <a:xfrm>
            <a:off x="2775466" y="5852993"/>
            <a:ext cx="4363164" cy="276582"/>
          </a:xfrm>
          <a:prstGeom prst="rect">
            <a:avLst/>
          </a:prstGeom>
          <a:noFill/>
          <a:ln/>
        </p:spPr>
        <p:txBody>
          <a:bodyPr wrap="none" rtlCol="0" anchor="t"/>
          <a:lstStyle/>
          <a:p>
            <a:pPr indent="0" marL="0">
              <a:lnSpc>
                <a:spcPts val="2177"/>
              </a:lnSpc>
              <a:buNone/>
            </a:pPr>
            <a:r>
              <a:rPr lang="en-US" sz="1361" dirty="0">
                <a:solidFill>
                  <a:srgbClr val="272525"/>
                </a:solidFill>
                <a:latin typeface="Inter" pitchFamily="34" charset="0"/>
                <a:ea typeface="Inter" pitchFamily="34" charset="-122"/>
                <a:cs typeface="Inter" pitchFamily="34" charset="-120"/>
              </a:rPr>
              <a:t>.iloc</a:t>
            </a:r>
            <a:endParaRPr lang="en-US" sz="1361" dirty="0"/>
          </a:p>
        </p:txBody>
      </p:sp>
      <p:sp>
        <p:nvSpPr>
          <p:cNvPr id="23" name="Text 18"/>
          <p:cNvSpPr/>
          <p:nvPr/>
        </p:nvSpPr>
        <p:spPr>
          <a:xfrm>
            <a:off x="7491770" y="5852993"/>
            <a:ext cx="4363164" cy="553164"/>
          </a:xfrm>
          <a:prstGeom prst="rect">
            <a:avLst/>
          </a:prstGeom>
          <a:noFill/>
          <a:ln/>
        </p:spPr>
        <p:txBody>
          <a:bodyPr wrap="square" rtlCol="0" anchor="t"/>
          <a:lstStyle/>
          <a:p>
            <a:pPr indent="0" marL="0">
              <a:lnSpc>
                <a:spcPts val="2177"/>
              </a:lnSpc>
              <a:buNone/>
            </a:pPr>
            <a:r>
              <a:rPr lang="en-US" sz="1361" dirty="0">
                <a:solidFill>
                  <a:srgbClr val="272525"/>
                </a:solidFill>
                <a:latin typeface="Inter" pitchFamily="34" charset="0"/>
                <a:ea typeface="Inter" pitchFamily="34" charset="-122"/>
                <a:cs typeface="Inter" pitchFamily="34" charset="-120"/>
              </a:rPr>
              <a:t>Positional slicing, using integer positions of rows and columns.</a:t>
            </a:r>
            <a:endParaRPr lang="en-US" sz="1361" dirty="0"/>
          </a:p>
        </p:txBody>
      </p:sp>
      <p:sp>
        <p:nvSpPr>
          <p:cNvPr id="24" name="Shape 19"/>
          <p:cNvSpPr/>
          <p:nvPr/>
        </p:nvSpPr>
        <p:spPr>
          <a:xfrm>
            <a:off x="2602587" y="6517362"/>
            <a:ext cx="9425107" cy="775573"/>
          </a:xfrm>
          <a:prstGeom prst="rect">
            <a:avLst/>
          </a:prstGeom>
          <a:solidFill>
            <a:srgbClr val="000000">
              <a:alpha val="4000"/>
            </a:srgbClr>
          </a:solidFill>
          <a:ln/>
        </p:spPr>
      </p:sp>
      <p:sp>
        <p:nvSpPr>
          <p:cNvPr id="25" name="Text 20"/>
          <p:cNvSpPr/>
          <p:nvPr/>
        </p:nvSpPr>
        <p:spPr>
          <a:xfrm>
            <a:off x="2775466" y="6628567"/>
            <a:ext cx="4363164" cy="276582"/>
          </a:xfrm>
          <a:prstGeom prst="rect">
            <a:avLst/>
          </a:prstGeom>
          <a:noFill/>
          <a:ln/>
        </p:spPr>
        <p:txBody>
          <a:bodyPr wrap="none" rtlCol="0" anchor="t"/>
          <a:lstStyle/>
          <a:p>
            <a:pPr indent="0" marL="0">
              <a:lnSpc>
                <a:spcPts val="2177"/>
              </a:lnSpc>
              <a:buNone/>
            </a:pPr>
            <a:r>
              <a:rPr lang="en-US" sz="1361" dirty="0">
                <a:solidFill>
                  <a:srgbClr val="272525"/>
                </a:solidFill>
                <a:latin typeface="Inter" pitchFamily="34" charset="0"/>
                <a:ea typeface="Inter" pitchFamily="34" charset="-122"/>
                <a:cs typeface="Inter" pitchFamily="34" charset="-120"/>
              </a:rPr>
              <a:t>Boolean Indexing</a:t>
            </a:r>
            <a:endParaRPr lang="en-US" sz="1361" dirty="0"/>
          </a:p>
        </p:txBody>
      </p:sp>
      <p:sp>
        <p:nvSpPr>
          <p:cNvPr id="26" name="Text 21"/>
          <p:cNvSpPr/>
          <p:nvPr/>
        </p:nvSpPr>
        <p:spPr>
          <a:xfrm>
            <a:off x="7491770" y="6628567"/>
            <a:ext cx="4363164" cy="553164"/>
          </a:xfrm>
          <a:prstGeom prst="rect">
            <a:avLst/>
          </a:prstGeom>
          <a:noFill/>
          <a:ln/>
        </p:spPr>
        <p:txBody>
          <a:bodyPr wrap="square" rtlCol="0" anchor="t"/>
          <a:lstStyle/>
          <a:p>
            <a:pPr indent="0" marL="0">
              <a:lnSpc>
                <a:spcPts val="2177"/>
              </a:lnSpc>
              <a:buNone/>
            </a:pPr>
            <a:r>
              <a:rPr lang="en-US" sz="1361" dirty="0">
                <a:solidFill>
                  <a:srgbClr val="272525"/>
                </a:solidFill>
                <a:latin typeface="Inter" pitchFamily="34" charset="0"/>
                <a:ea typeface="Inter" pitchFamily="34" charset="-122"/>
                <a:cs typeface="Inter" pitchFamily="34" charset="-120"/>
              </a:rPr>
              <a:t>Filtering data based on conditions using Boolean Series.</a:t>
            </a:r>
            <a:endParaRPr lang="en-US" sz="1361" dirty="0"/>
          </a:p>
        </p:txBody>
      </p:sp>
      <p:sp>
        <p:nvSpPr>
          <p:cNvPr id="27" name="Shape 22"/>
          <p:cNvSpPr/>
          <p:nvPr/>
        </p:nvSpPr>
        <p:spPr>
          <a:xfrm>
            <a:off x="2602587" y="7292935"/>
            <a:ext cx="9425107" cy="775573"/>
          </a:xfrm>
          <a:prstGeom prst="rect">
            <a:avLst/>
          </a:prstGeom>
          <a:solidFill>
            <a:srgbClr val="FFFFFF">
              <a:alpha val="4000"/>
            </a:srgbClr>
          </a:solidFill>
          <a:ln/>
        </p:spPr>
      </p:sp>
      <p:sp>
        <p:nvSpPr>
          <p:cNvPr id="28" name="Text 23"/>
          <p:cNvSpPr/>
          <p:nvPr/>
        </p:nvSpPr>
        <p:spPr>
          <a:xfrm>
            <a:off x="2775466" y="7404140"/>
            <a:ext cx="4363164" cy="276582"/>
          </a:xfrm>
          <a:prstGeom prst="rect">
            <a:avLst/>
          </a:prstGeom>
          <a:noFill/>
          <a:ln/>
        </p:spPr>
        <p:txBody>
          <a:bodyPr wrap="none" rtlCol="0" anchor="t"/>
          <a:lstStyle/>
          <a:p>
            <a:pPr indent="0" marL="0">
              <a:lnSpc>
                <a:spcPts val="2177"/>
              </a:lnSpc>
              <a:buNone/>
            </a:pPr>
            <a:r>
              <a:rPr lang="en-US" sz="1361" dirty="0">
                <a:solidFill>
                  <a:srgbClr val="272525"/>
                </a:solidFill>
                <a:latin typeface="Inter" pitchFamily="34" charset="0"/>
                <a:ea typeface="Inter" pitchFamily="34" charset="-122"/>
                <a:cs typeface="Inter" pitchFamily="34" charset="-120"/>
              </a:rPr>
              <a:t>Filtering</a:t>
            </a:r>
            <a:endParaRPr lang="en-US" sz="1361" dirty="0"/>
          </a:p>
        </p:txBody>
      </p:sp>
      <p:sp>
        <p:nvSpPr>
          <p:cNvPr id="29" name="Text 24"/>
          <p:cNvSpPr/>
          <p:nvPr/>
        </p:nvSpPr>
        <p:spPr>
          <a:xfrm>
            <a:off x="7491770" y="7404140"/>
            <a:ext cx="4363164" cy="553164"/>
          </a:xfrm>
          <a:prstGeom prst="rect">
            <a:avLst/>
          </a:prstGeom>
          <a:noFill/>
          <a:ln/>
        </p:spPr>
        <p:txBody>
          <a:bodyPr wrap="square" rtlCol="0" anchor="t"/>
          <a:lstStyle/>
          <a:p>
            <a:pPr indent="0" marL="0">
              <a:lnSpc>
                <a:spcPts val="2177"/>
              </a:lnSpc>
              <a:buNone/>
            </a:pPr>
            <a:r>
              <a:rPr lang="en-US" sz="1361" dirty="0">
                <a:solidFill>
                  <a:srgbClr val="272525"/>
                </a:solidFill>
                <a:latin typeface="Inter" pitchFamily="34" charset="0"/>
                <a:ea typeface="Inter" pitchFamily="34" charset="-122"/>
                <a:cs typeface="Inter" pitchFamily="34" charset="-120"/>
              </a:rPr>
              <a:t>Extracting rows based on logical conditions using operators.</a:t>
            </a:r>
            <a:endParaRPr lang="en-US" sz="1361" dirty="0"/>
          </a:p>
        </p:txBody>
      </p:sp>
      <p:sp>
        <p:nvSpPr>
          <p:cNvPr id="30" name="Shape 25"/>
          <p:cNvSpPr/>
          <p:nvPr/>
        </p:nvSpPr>
        <p:spPr>
          <a:xfrm>
            <a:off x="2602587" y="8068508"/>
            <a:ext cx="9425107" cy="775573"/>
          </a:xfrm>
          <a:prstGeom prst="rect">
            <a:avLst/>
          </a:prstGeom>
          <a:solidFill>
            <a:srgbClr val="000000">
              <a:alpha val="4000"/>
            </a:srgbClr>
          </a:solidFill>
          <a:ln/>
        </p:spPr>
      </p:sp>
      <p:sp>
        <p:nvSpPr>
          <p:cNvPr id="31" name="Text 26"/>
          <p:cNvSpPr/>
          <p:nvPr/>
        </p:nvSpPr>
        <p:spPr>
          <a:xfrm>
            <a:off x="2775466" y="8179713"/>
            <a:ext cx="4363164" cy="276582"/>
          </a:xfrm>
          <a:prstGeom prst="rect">
            <a:avLst/>
          </a:prstGeom>
          <a:noFill/>
          <a:ln/>
        </p:spPr>
        <p:txBody>
          <a:bodyPr wrap="none" rtlCol="0" anchor="t"/>
          <a:lstStyle/>
          <a:p>
            <a:pPr indent="0" marL="0">
              <a:lnSpc>
                <a:spcPts val="2177"/>
              </a:lnSpc>
              <a:buNone/>
            </a:pPr>
            <a:r>
              <a:rPr lang="en-US" sz="1361" dirty="0">
                <a:solidFill>
                  <a:srgbClr val="272525"/>
                </a:solidFill>
                <a:latin typeface="Inter" pitchFamily="34" charset="0"/>
                <a:ea typeface="Inter" pitchFamily="34" charset="-122"/>
                <a:cs typeface="Inter" pitchFamily="34" charset="-120"/>
              </a:rPr>
              <a:t>.query()</a:t>
            </a:r>
            <a:endParaRPr lang="en-US" sz="1361" dirty="0"/>
          </a:p>
        </p:txBody>
      </p:sp>
      <p:sp>
        <p:nvSpPr>
          <p:cNvPr id="32" name="Text 27"/>
          <p:cNvSpPr/>
          <p:nvPr/>
        </p:nvSpPr>
        <p:spPr>
          <a:xfrm>
            <a:off x="7491770" y="8179713"/>
            <a:ext cx="4363164" cy="553164"/>
          </a:xfrm>
          <a:prstGeom prst="rect">
            <a:avLst/>
          </a:prstGeom>
          <a:noFill/>
          <a:ln/>
        </p:spPr>
        <p:txBody>
          <a:bodyPr wrap="square" rtlCol="0" anchor="t"/>
          <a:lstStyle/>
          <a:p>
            <a:pPr indent="0" marL="0">
              <a:lnSpc>
                <a:spcPts val="2177"/>
              </a:lnSpc>
              <a:buNone/>
            </a:pPr>
            <a:r>
              <a:rPr lang="en-US" sz="1361" dirty="0">
                <a:solidFill>
                  <a:srgbClr val="272525"/>
                </a:solidFill>
                <a:latin typeface="Inter" pitchFamily="34" charset="0"/>
                <a:ea typeface="Inter" pitchFamily="34" charset="-122"/>
                <a:cs typeface="Inter" pitchFamily="34" charset="-120"/>
              </a:rPr>
              <a:t>Conditional slicing using string expressions with SQL-like syntax.</a:t>
            </a:r>
            <a:endParaRPr lang="en-US" sz="1361" dirty="0"/>
          </a:p>
        </p:txBody>
      </p:sp>
      <p:pic>
        <p:nvPicPr>
          <p:cNvPr id="33" name="Image 3" descr="preencoded.png">
            <a:hlinkClick r:id="rId5" tooltip=""/>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81392"/>
          </a:xfrm>
          <a:prstGeom prst="rect">
            <a:avLst/>
          </a:prstGeom>
          <a:solidFill>
            <a:srgbClr val="FFFFFF">
              <a:alpha val="75000"/>
            </a:srgbClr>
          </a:solidFill>
          <a:ln/>
        </p:spPr>
      </p:sp>
      <p:pic>
        <p:nvPicPr>
          <p:cNvPr id="4" name="Image 1" descr="preencoded.png">    </p:cNvPr>
          <p:cNvPicPr>
            <a:picLocks noChangeAspect="1"/>
          </p:cNvPicPr>
          <p:nvPr/>
        </p:nvPicPr>
        <p:blipFill>
          <a:blip r:embed="rId2"/>
          <a:stretch>
            <a:fillRect/>
          </a:stretch>
        </p:blipFill>
        <p:spPr>
          <a:xfrm>
            <a:off x="0" y="0"/>
            <a:ext cx="5486400" cy="8281392"/>
          </a:xfrm>
          <a:prstGeom prst="rect">
            <a:avLst/>
          </a:prstGeom>
        </p:spPr>
      </p:pic>
      <p:sp>
        <p:nvSpPr>
          <p:cNvPr id="5" name="Shape 1"/>
          <p:cNvSpPr/>
          <p:nvPr/>
        </p:nvSpPr>
        <p:spPr>
          <a:xfrm>
            <a:off x="0" y="0"/>
            <a:ext cx="5486400" cy="8281392"/>
          </a:xfrm>
          <a:prstGeom prst="rect">
            <a:avLst/>
          </a:prstGeom>
          <a:solidFill>
            <a:srgbClr val="E5E0DF"/>
          </a:solidFill>
          <a:ln/>
        </p:spPr>
      </p:sp>
      <p:pic>
        <p:nvPicPr>
          <p:cNvPr id="6" name="Image 2" descr="preencoded.png">    </p:cNvPr>
          <p:cNvPicPr>
            <a:picLocks noChangeAspect="1"/>
          </p:cNvPicPr>
          <p:nvPr/>
        </p:nvPicPr>
        <p:blipFill>
          <a:blip r:embed="rId3"/>
          <a:stretch>
            <a:fillRect/>
          </a:stretch>
        </p:blipFill>
        <p:spPr>
          <a:xfrm>
            <a:off x="0" y="0"/>
            <a:ext cx="5486400" cy="8281392"/>
          </a:xfrm>
          <a:prstGeom prst="rect">
            <a:avLst/>
          </a:prstGeom>
        </p:spPr>
      </p:pic>
      <p:sp>
        <p:nvSpPr>
          <p:cNvPr id="7" name="Text 2"/>
          <p:cNvSpPr/>
          <p:nvPr/>
        </p:nvSpPr>
        <p:spPr>
          <a:xfrm>
            <a:off x="6091238" y="475178"/>
            <a:ext cx="7934325" cy="1133951"/>
          </a:xfrm>
          <a:prstGeom prst="rect">
            <a:avLst/>
          </a:prstGeom>
          <a:noFill/>
          <a:ln/>
        </p:spPr>
        <p:txBody>
          <a:bodyPr wrap="square" rtlCol="0" anchor="t"/>
          <a:lstStyle/>
          <a:p>
            <a:pPr indent="0" marL="0">
              <a:lnSpc>
                <a:spcPts val="4465"/>
              </a:lnSpc>
              <a:buNone/>
            </a:pPr>
            <a:r>
              <a:rPr lang="en-US" sz="3572" b="1" dirty="0">
                <a:solidFill>
                  <a:srgbClr val="000000"/>
                </a:solidFill>
                <a:latin typeface="Petrona" pitchFamily="34" charset="0"/>
                <a:ea typeface="Petrona" pitchFamily="34" charset="-122"/>
                <a:cs typeface="Petrona" pitchFamily="34" charset="-120"/>
              </a:rPr>
              <a:t>Real-World Applications of Slicing and Extracting</a:t>
            </a:r>
            <a:endParaRPr lang="en-US" sz="3572" dirty="0"/>
          </a:p>
        </p:txBody>
      </p:sp>
      <p:sp>
        <p:nvSpPr>
          <p:cNvPr id="8" name="Shape 3"/>
          <p:cNvSpPr/>
          <p:nvPr/>
        </p:nvSpPr>
        <p:spPr>
          <a:xfrm>
            <a:off x="6339007" y="1868329"/>
            <a:ext cx="22860" cy="5937885"/>
          </a:xfrm>
          <a:prstGeom prst="roundRect">
            <a:avLst>
              <a:gd name="adj" fmla="val 317520"/>
            </a:avLst>
          </a:prstGeom>
          <a:solidFill>
            <a:srgbClr val="B2D4E5"/>
          </a:solidFill>
          <a:ln/>
        </p:spPr>
      </p:sp>
      <p:sp>
        <p:nvSpPr>
          <p:cNvPr id="9" name="Shape 4"/>
          <p:cNvSpPr/>
          <p:nvPr/>
        </p:nvSpPr>
        <p:spPr>
          <a:xfrm>
            <a:off x="6521946" y="2245519"/>
            <a:ext cx="604837" cy="22860"/>
          </a:xfrm>
          <a:prstGeom prst="roundRect">
            <a:avLst>
              <a:gd name="adj" fmla="val 317520"/>
            </a:avLst>
          </a:prstGeom>
          <a:solidFill>
            <a:srgbClr val="B2D4E5"/>
          </a:solidFill>
          <a:ln/>
        </p:spPr>
      </p:sp>
      <p:sp>
        <p:nvSpPr>
          <p:cNvPr id="10" name="Shape 5"/>
          <p:cNvSpPr/>
          <p:nvPr/>
        </p:nvSpPr>
        <p:spPr>
          <a:xfrm>
            <a:off x="6156067" y="2062639"/>
            <a:ext cx="388739" cy="388739"/>
          </a:xfrm>
          <a:prstGeom prst="roundRect">
            <a:avLst>
              <a:gd name="adj" fmla="val 18672"/>
            </a:avLst>
          </a:prstGeom>
          <a:solidFill>
            <a:srgbClr val="CCEEFF"/>
          </a:solidFill>
          <a:ln w="7620">
            <a:solidFill>
              <a:srgbClr val="B2D4E5"/>
            </a:solidFill>
            <a:prstDash val="solid"/>
          </a:ln>
        </p:spPr>
      </p:sp>
      <p:sp>
        <p:nvSpPr>
          <p:cNvPr id="11" name="Text 6"/>
          <p:cNvSpPr/>
          <p:nvPr/>
        </p:nvSpPr>
        <p:spPr>
          <a:xfrm>
            <a:off x="6292155" y="2120860"/>
            <a:ext cx="116562" cy="272177"/>
          </a:xfrm>
          <a:prstGeom prst="rect">
            <a:avLst/>
          </a:prstGeom>
          <a:noFill/>
          <a:ln/>
        </p:spPr>
        <p:txBody>
          <a:bodyPr wrap="none" rtlCol="0" anchor="t"/>
          <a:lstStyle/>
          <a:p>
            <a:pPr algn="ctr" indent="0" marL="0">
              <a:lnSpc>
                <a:spcPts val="2143"/>
              </a:lnSpc>
              <a:buNone/>
            </a:pPr>
            <a:r>
              <a:rPr lang="en-US" sz="2143" b="1" dirty="0">
                <a:solidFill>
                  <a:srgbClr val="272525"/>
                </a:solidFill>
                <a:latin typeface="Petrona" pitchFamily="34" charset="0"/>
                <a:ea typeface="Petrona" pitchFamily="34" charset="-122"/>
                <a:cs typeface="Petrona" pitchFamily="34" charset="-120"/>
              </a:rPr>
              <a:t>1</a:t>
            </a:r>
            <a:endParaRPr lang="en-US" sz="2143" dirty="0"/>
          </a:p>
        </p:txBody>
      </p:sp>
      <p:sp>
        <p:nvSpPr>
          <p:cNvPr id="12" name="Text 7"/>
          <p:cNvSpPr/>
          <p:nvPr/>
        </p:nvSpPr>
        <p:spPr>
          <a:xfrm>
            <a:off x="7300913" y="2041088"/>
            <a:ext cx="2268260" cy="283488"/>
          </a:xfrm>
          <a:prstGeom prst="rect">
            <a:avLst/>
          </a:prstGeom>
          <a:noFill/>
          <a:ln/>
        </p:spPr>
        <p:txBody>
          <a:bodyPr wrap="none" rtlCol="0" anchor="t"/>
          <a:lstStyle/>
          <a:p>
            <a:pPr algn="l" indent="0" marL="0">
              <a:lnSpc>
                <a:spcPts val="2233"/>
              </a:lnSpc>
              <a:buNone/>
            </a:pPr>
            <a:r>
              <a:rPr lang="en-US" sz="1786" b="1" dirty="0">
                <a:solidFill>
                  <a:srgbClr val="272525"/>
                </a:solidFill>
                <a:latin typeface="Petrona" pitchFamily="34" charset="0"/>
                <a:ea typeface="Petrona" pitchFamily="34" charset="-122"/>
                <a:cs typeface="Petrona" pitchFamily="34" charset="-120"/>
              </a:rPr>
              <a:t>Data Cleaning</a:t>
            </a:r>
            <a:endParaRPr lang="en-US" sz="1786" dirty="0"/>
          </a:p>
        </p:txBody>
      </p:sp>
      <p:sp>
        <p:nvSpPr>
          <p:cNvPr id="13" name="Text 8"/>
          <p:cNvSpPr/>
          <p:nvPr/>
        </p:nvSpPr>
        <p:spPr>
          <a:xfrm>
            <a:off x="7300913" y="2428161"/>
            <a:ext cx="6724650" cy="553164"/>
          </a:xfrm>
          <a:prstGeom prst="rect">
            <a:avLst/>
          </a:prstGeom>
          <a:noFill/>
          <a:ln/>
        </p:spPr>
        <p:txBody>
          <a:bodyPr wrap="square" rtlCol="0" anchor="t"/>
          <a:lstStyle/>
          <a:p>
            <a:pPr algn="l" indent="0" marL="0">
              <a:lnSpc>
                <a:spcPts val="2177"/>
              </a:lnSpc>
              <a:buNone/>
            </a:pPr>
            <a:r>
              <a:rPr lang="en-US" sz="1361" dirty="0">
                <a:solidFill>
                  <a:srgbClr val="272525"/>
                </a:solidFill>
                <a:latin typeface="Inter" pitchFamily="34" charset="0"/>
                <a:ea typeface="Inter" pitchFamily="34" charset="-122"/>
                <a:cs typeface="Inter" pitchFamily="34" charset="-120"/>
              </a:rPr>
              <a:t>Slicing and extracting can help you isolate and remove irrelevant or corrupted data points from your DataFrame, ensuring data quality for analysis.</a:t>
            </a:r>
            <a:endParaRPr lang="en-US" sz="1361" dirty="0"/>
          </a:p>
        </p:txBody>
      </p:sp>
      <p:sp>
        <p:nvSpPr>
          <p:cNvPr id="14" name="Shape 9"/>
          <p:cNvSpPr/>
          <p:nvPr/>
        </p:nvSpPr>
        <p:spPr>
          <a:xfrm>
            <a:off x="6521946" y="3704034"/>
            <a:ext cx="604837" cy="22860"/>
          </a:xfrm>
          <a:prstGeom prst="roundRect">
            <a:avLst>
              <a:gd name="adj" fmla="val 317520"/>
            </a:avLst>
          </a:prstGeom>
          <a:solidFill>
            <a:srgbClr val="B2D4E5"/>
          </a:solidFill>
          <a:ln/>
        </p:spPr>
      </p:sp>
      <p:sp>
        <p:nvSpPr>
          <p:cNvPr id="15" name="Shape 10"/>
          <p:cNvSpPr/>
          <p:nvPr/>
        </p:nvSpPr>
        <p:spPr>
          <a:xfrm>
            <a:off x="6156067" y="3521154"/>
            <a:ext cx="388739" cy="388739"/>
          </a:xfrm>
          <a:prstGeom prst="roundRect">
            <a:avLst>
              <a:gd name="adj" fmla="val 18672"/>
            </a:avLst>
          </a:prstGeom>
          <a:solidFill>
            <a:srgbClr val="CCEEFF"/>
          </a:solidFill>
          <a:ln w="7620">
            <a:solidFill>
              <a:srgbClr val="B2D4E5"/>
            </a:solidFill>
            <a:prstDash val="solid"/>
          </a:ln>
        </p:spPr>
      </p:sp>
      <p:sp>
        <p:nvSpPr>
          <p:cNvPr id="16" name="Text 11"/>
          <p:cNvSpPr/>
          <p:nvPr/>
        </p:nvSpPr>
        <p:spPr>
          <a:xfrm>
            <a:off x="6273225" y="3579376"/>
            <a:ext cx="154424" cy="272177"/>
          </a:xfrm>
          <a:prstGeom prst="rect">
            <a:avLst/>
          </a:prstGeom>
          <a:noFill/>
          <a:ln/>
        </p:spPr>
        <p:txBody>
          <a:bodyPr wrap="none" rtlCol="0" anchor="t"/>
          <a:lstStyle/>
          <a:p>
            <a:pPr algn="ctr" indent="0" marL="0">
              <a:lnSpc>
                <a:spcPts val="2143"/>
              </a:lnSpc>
              <a:buNone/>
            </a:pPr>
            <a:r>
              <a:rPr lang="en-US" sz="2143" b="1" dirty="0">
                <a:solidFill>
                  <a:srgbClr val="272525"/>
                </a:solidFill>
                <a:latin typeface="Petrona" pitchFamily="34" charset="0"/>
                <a:ea typeface="Petrona" pitchFamily="34" charset="-122"/>
                <a:cs typeface="Petrona" pitchFamily="34" charset="-120"/>
              </a:rPr>
              <a:t>2</a:t>
            </a:r>
            <a:endParaRPr lang="en-US" sz="2143" dirty="0"/>
          </a:p>
        </p:txBody>
      </p:sp>
      <p:sp>
        <p:nvSpPr>
          <p:cNvPr id="17" name="Text 12"/>
          <p:cNvSpPr/>
          <p:nvPr/>
        </p:nvSpPr>
        <p:spPr>
          <a:xfrm>
            <a:off x="7300913" y="3499604"/>
            <a:ext cx="2268260" cy="283488"/>
          </a:xfrm>
          <a:prstGeom prst="rect">
            <a:avLst/>
          </a:prstGeom>
          <a:noFill/>
          <a:ln/>
        </p:spPr>
        <p:txBody>
          <a:bodyPr wrap="none" rtlCol="0" anchor="t"/>
          <a:lstStyle/>
          <a:p>
            <a:pPr algn="l" indent="0" marL="0">
              <a:lnSpc>
                <a:spcPts val="2233"/>
              </a:lnSpc>
              <a:buNone/>
            </a:pPr>
            <a:r>
              <a:rPr lang="en-US" sz="1786" b="1" dirty="0">
                <a:solidFill>
                  <a:srgbClr val="272525"/>
                </a:solidFill>
                <a:latin typeface="Petrona" pitchFamily="34" charset="0"/>
                <a:ea typeface="Petrona" pitchFamily="34" charset="-122"/>
                <a:cs typeface="Petrona" pitchFamily="34" charset="-120"/>
              </a:rPr>
              <a:t>Feature Engineering</a:t>
            </a:r>
            <a:endParaRPr lang="en-US" sz="1786" dirty="0"/>
          </a:p>
        </p:txBody>
      </p:sp>
      <p:sp>
        <p:nvSpPr>
          <p:cNvPr id="18" name="Text 13"/>
          <p:cNvSpPr/>
          <p:nvPr/>
        </p:nvSpPr>
        <p:spPr>
          <a:xfrm>
            <a:off x="7300913" y="3886676"/>
            <a:ext cx="6724650" cy="553164"/>
          </a:xfrm>
          <a:prstGeom prst="rect">
            <a:avLst/>
          </a:prstGeom>
          <a:noFill/>
          <a:ln/>
        </p:spPr>
        <p:txBody>
          <a:bodyPr wrap="square" rtlCol="0" anchor="t"/>
          <a:lstStyle/>
          <a:p>
            <a:pPr algn="l" indent="0" marL="0">
              <a:lnSpc>
                <a:spcPts val="2177"/>
              </a:lnSpc>
              <a:buNone/>
            </a:pPr>
            <a:r>
              <a:rPr lang="en-US" sz="1361" dirty="0">
                <a:solidFill>
                  <a:srgbClr val="272525"/>
                </a:solidFill>
                <a:latin typeface="Inter" pitchFamily="34" charset="0"/>
                <a:ea typeface="Inter" pitchFamily="34" charset="-122"/>
                <a:cs typeface="Inter" pitchFamily="34" charset="-120"/>
              </a:rPr>
              <a:t>You can extract specific columns or create new features from existing data using slicing and indexing, creating new variables for machine learning models.</a:t>
            </a:r>
            <a:endParaRPr lang="en-US" sz="1361" dirty="0"/>
          </a:p>
        </p:txBody>
      </p:sp>
      <p:sp>
        <p:nvSpPr>
          <p:cNvPr id="19" name="Shape 14"/>
          <p:cNvSpPr/>
          <p:nvPr/>
        </p:nvSpPr>
        <p:spPr>
          <a:xfrm>
            <a:off x="6521946" y="5162550"/>
            <a:ext cx="604837" cy="22860"/>
          </a:xfrm>
          <a:prstGeom prst="roundRect">
            <a:avLst>
              <a:gd name="adj" fmla="val 317520"/>
            </a:avLst>
          </a:prstGeom>
          <a:solidFill>
            <a:srgbClr val="B2D4E5"/>
          </a:solidFill>
          <a:ln/>
        </p:spPr>
      </p:sp>
      <p:sp>
        <p:nvSpPr>
          <p:cNvPr id="20" name="Shape 15"/>
          <p:cNvSpPr/>
          <p:nvPr/>
        </p:nvSpPr>
        <p:spPr>
          <a:xfrm>
            <a:off x="6156067" y="4979670"/>
            <a:ext cx="388739" cy="388739"/>
          </a:xfrm>
          <a:prstGeom prst="roundRect">
            <a:avLst>
              <a:gd name="adj" fmla="val 18672"/>
            </a:avLst>
          </a:prstGeom>
          <a:solidFill>
            <a:srgbClr val="CCEEFF"/>
          </a:solidFill>
          <a:ln w="7620">
            <a:solidFill>
              <a:srgbClr val="B2D4E5"/>
            </a:solidFill>
            <a:prstDash val="solid"/>
          </a:ln>
        </p:spPr>
      </p:sp>
      <p:sp>
        <p:nvSpPr>
          <p:cNvPr id="21" name="Text 16"/>
          <p:cNvSpPr/>
          <p:nvPr/>
        </p:nvSpPr>
        <p:spPr>
          <a:xfrm>
            <a:off x="6273344" y="5037892"/>
            <a:ext cx="154067" cy="272177"/>
          </a:xfrm>
          <a:prstGeom prst="rect">
            <a:avLst/>
          </a:prstGeom>
          <a:noFill/>
          <a:ln/>
        </p:spPr>
        <p:txBody>
          <a:bodyPr wrap="none" rtlCol="0" anchor="t"/>
          <a:lstStyle/>
          <a:p>
            <a:pPr algn="ctr" indent="0" marL="0">
              <a:lnSpc>
                <a:spcPts val="2143"/>
              </a:lnSpc>
              <a:buNone/>
            </a:pPr>
            <a:r>
              <a:rPr lang="en-US" sz="2143" b="1" dirty="0">
                <a:solidFill>
                  <a:srgbClr val="272525"/>
                </a:solidFill>
                <a:latin typeface="Petrona" pitchFamily="34" charset="0"/>
                <a:ea typeface="Petrona" pitchFamily="34" charset="-122"/>
                <a:cs typeface="Petrona" pitchFamily="34" charset="-120"/>
              </a:rPr>
              <a:t>3</a:t>
            </a:r>
            <a:endParaRPr lang="en-US" sz="2143" dirty="0"/>
          </a:p>
        </p:txBody>
      </p:sp>
      <p:sp>
        <p:nvSpPr>
          <p:cNvPr id="22" name="Text 17"/>
          <p:cNvSpPr/>
          <p:nvPr/>
        </p:nvSpPr>
        <p:spPr>
          <a:xfrm>
            <a:off x="7300913" y="4958120"/>
            <a:ext cx="2268260" cy="283488"/>
          </a:xfrm>
          <a:prstGeom prst="rect">
            <a:avLst/>
          </a:prstGeom>
          <a:noFill/>
          <a:ln/>
        </p:spPr>
        <p:txBody>
          <a:bodyPr wrap="none" rtlCol="0" anchor="t"/>
          <a:lstStyle/>
          <a:p>
            <a:pPr algn="l" indent="0" marL="0">
              <a:lnSpc>
                <a:spcPts val="2233"/>
              </a:lnSpc>
              <a:buNone/>
            </a:pPr>
            <a:r>
              <a:rPr lang="en-US" sz="1786" b="1" dirty="0">
                <a:solidFill>
                  <a:srgbClr val="272525"/>
                </a:solidFill>
                <a:latin typeface="Petrona" pitchFamily="34" charset="0"/>
                <a:ea typeface="Petrona" pitchFamily="34" charset="-122"/>
                <a:cs typeface="Petrona" pitchFamily="34" charset="-120"/>
              </a:rPr>
              <a:t>Data Visualization</a:t>
            </a:r>
            <a:endParaRPr lang="en-US" sz="1786" dirty="0"/>
          </a:p>
        </p:txBody>
      </p:sp>
      <p:sp>
        <p:nvSpPr>
          <p:cNvPr id="23" name="Text 18"/>
          <p:cNvSpPr/>
          <p:nvPr/>
        </p:nvSpPr>
        <p:spPr>
          <a:xfrm>
            <a:off x="7300913" y="5345192"/>
            <a:ext cx="6724650" cy="553164"/>
          </a:xfrm>
          <a:prstGeom prst="rect">
            <a:avLst/>
          </a:prstGeom>
          <a:noFill/>
          <a:ln/>
        </p:spPr>
        <p:txBody>
          <a:bodyPr wrap="square" rtlCol="0" anchor="t"/>
          <a:lstStyle/>
          <a:p>
            <a:pPr algn="l" indent="0" marL="0">
              <a:lnSpc>
                <a:spcPts val="2177"/>
              </a:lnSpc>
              <a:buNone/>
            </a:pPr>
            <a:r>
              <a:rPr lang="en-US" sz="1361" dirty="0">
                <a:solidFill>
                  <a:srgbClr val="272525"/>
                </a:solidFill>
                <a:latin typeface="Inter" pitchFamily="34" charset="0"/>
                <a:ea typeface="Inter" pitchFamily="34" charset="-122"/>
                <a:cs typeface="Inter" pitchFamily="34" charset="-120"/>
              </a:rPr>
              <a:t>Slicing allows you to select specific data subsets for creating visualizations, enabling you to focus on specific trends or relationships within your dataset.</a:t>
            </a:r>
            <a:endParaRPr lang="en-US" sz="1361" dirty="0"/>
          </a:p>
        </p:txBody>
      </p:sp>
      <p:sp>
        <p:nvSpPr>
          <p:cNvPr id="24" name="Shape 19"/>
          <p:cNvSpPr/>
          <p:nvPr/>
        </p:nvSpPr>
        <p:spPr>
          <a:xfrm>
            <a:off x="6521946" y="6621066"/>
            <a:ext cx="604837" cy="22860"/>
          </a:xfrm>
          <a:prstGeom prst="roundRect">
            <a:avLst>
              <a:gd name="adj" fmla="val 317520"/>
            </a:avLst>
          </a:prstGeom>
          <a:solidFill>
            <a:srgbClr val="B2D4E5"/>
          </a:solidFill>
          <a:ln/>
        </p:spPr>
      </p:sp>
      <p:sp>
        <p:nvSpPr>
          <p:cNvPr id="25" name="Shape 20"/>
          <p:cNvSpPr/>
          <p:nvPr/>
        </p:nvSpPr>
        <p:spPr>
          <a:xfrm>
            <a:off x="6156067" y="6438186"/>
            <a:ext cx="388739" cy="388739"/>
          </a:xfrm>
          <a:prstGeom prst="roundRect">
            <a:avLst>
              <a:gd name="adj" fmla="val 18672"/>
            </a:avLst>
          </a:prstGeom>
          <a:solidFill>
            <a:srgbClr val="CCEEFF"/>
          </a:solidFill>
          <a:ln w="7620">
            <a:solidFill>
              <a:srgbClr val="B2D4E5"/>
            </a:solidFill>
            <a:prstDash val="solid"/>
          </a:ln>
        </p:spPr>
      </p:sp>
      <p:sp>
        <p:nvSpPr>
          <p:cNvPr id="26" name="Text 21"/>
          <p:cNvSpPr/>
          <p:nvPr/>
        </p:nvSpPr>
        <p:spPr>
          <a:xfrm>
            <a:off x="6277035" y="6496407"/>
            <a:ext cx="146804" cy="272177"/>
          </a:xfrm>
          <a:prstGeom prst="rect">
            <a:avLst/>
          </a:prstGeom>
          <a:noFill/>
          <a:ln/>
        </p:spPr>
        <p:txBody>
          <a:bodyPr wrap="none" rtlCol="0" anchor="t"/>
          <a:lstStyle/>
          <a:p>
            <a:pPr algn="ctr" indent="0" marL="0">
              <a:lnSpc>
                <a:spcPts val="2143"/>
              </a:lnSpc>
              <a:buNone/>
            </a:pPr>
            <a:r>
              <a:rPr lang="en-US" sz="2143" b="1" dirty="0">
                <a:solidFill>
                  <a:srgbClr val="272525"/>
                </a:solidFill>
                <a:latin typeface="Petrona" pitchFamily="34" charset="0"/>
                <a:ea typeface="Petrona" pitchFamily="34" charset="-122"/>
                <a:cs typeface="Petrona" pitchFamily="34" charset="-120"/>
              </a:rPr>
              <a:t>4</a:t>
            </a:r>
            <a:endParaRPr lang="en-US" sz="2143" dirty="0"/>
          </a:p>
        </p:txBody>
      </p:sp>
      <p:sp>
        <p:nvSpPr>
          <p:cNvPr id="27" name="Text 22"/>
          <p:cNvSpPr/>
          <p:nvPr/>
        </p:nvSpPr>
        <p:spPr>
          <a:xfrm>
            <a:off x="7300913" y="6416635"/>
            <a:ext cx="2268260" cy="283488"/>
          </a:xfrm>
          <a:prstGeom prst="rect">
            <a:avLst/>
          </a:prstGeom>
          <a:noFill/>
          <a:ln/>
        </p:spPr>
        <p:txBody>
          <a:bodyPr wrap="none" rtlCol="0" anchor="t"/>
          <a:lstStyle/>
          <a:p>
            <a:pPr algn="l" indent="0" marL="0">
              <a:lnSpc>
                <a:spcPts val="2233"/>
              </a:lnSpc>
              <a:buNone/>
            </a:pPr>
            <a:r>
              <a:rPr lang="en-US" sz="1786" b="1" dirty="0">
                <a:solidFill>
                  <a:srgbClr val="272525"/>
                </a:solidFill>
                <a:latin typeface="Petrona" pitchFamily="34" charset="0"/>
                <a:ea typeface="Petrona" pitchFamily="34" charset="-122"/>
                <a:cs typeface="Petrona" pitchFamily="34" charset="-120"/>
              </a:rPr>
              <a:t>Data Analysis</a:t>
            </a:r>
            <a:endParaRPr lang="en-US" sz="1786" dirty="0"/>
          </a:p>
        </p:txBody>
      </p:sp>
      <p:sp>
        <p:nvSpPr>
          <p:cNvPr id="28" name="Text 23"/>
          <p:cNvSpPr/>
          <p:nvPr/>
        </p:nvSpPr>
        <p:spPr>
          <a:xfrm>
            <a:off x="7300913" y="6803708"/>
            <a:ext cx="6724650" cy="829747"/>
          </a:xfrm>
          <a:prstGeom prst="rect">
            <a:avLst/>
          </a:prstGeom>
          <a:noFill/>
          <a:ln/>
        </p:spPr>
        <p:txBody>
          <a:bodyPr wrap="square" rtlCol="0" anchor="t"/>
          <a:lstStyle/>
          <a:p>
            <a:pPr algn="l" indent="0" marL="0">
              <a:lnSpc>
                <a:spcPts val="2177"/>
              </a:lnSpc>
              <a:buNone/>
            </a:pPr>
            <a:r>
              <a:rPr lang="en-US" sz="1361" dirty="0">
                <a:solidFill>
                  <a:srgbClr val="272525"/>
                </a:solidFill>
                <a:latin typeface="Inter" pitchFamily="34" charset="0"/>
                <a:ea typeface="Inter" pitchFamily="34" charset="-122"/>
                <a:cs typeface="Inter" pitchFamily="34" charset="-120"/>
              </a:rPr>
              <a:t>Slicing and extracting enable you to perform focused analysis on specific parts of your dataset, answering targeted research questions or identifying patterns in specific areas of your data.</a:t>
            </a:r>
            <a:endParaRPr lang="en-US" sz="1361" dirty="0"/>
          </a:p>
        </p:txBody>
      </p:sp>
      <p:pic>
        <p:nvPicPr>
          <p:cNvPr id="29" name="Image 3" descr="preencoded.png">
            <a:hlinkClick r:id="rId5" tooltip=""/>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8</Slides>
  <Notes>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8</vt:i4>
      </vt:variant>
    </vt:vector>
  </HeadingPairs>
  <TitlesOfParts>
    <vt:vector size="11" baseType="lpstr">
      <vt:lpstr>Arial</vt:lpstr>
      <vt:lpstr>Calibri</vt:lpstr>
      <vt:lpstr>Office Theme</vt:lpstr>
      <vt:lpstr>Slide 1</vt:lpstr>
      <vt:lpstr>Slide 2</vt:lpstr>
      <vt:lpstr>Slide 3</vt:lpstr>
      <vt:lpstr>Slide 4</vt:lpstr>
      <vt:lpstr>Slide 5</vt:lpstr>
      <vt:lpstr>Slide 6</vt:lpstr>
      <vt:lpstr>Slide 7</vt:lpstr>
      <vt:lpstr>Slide 8</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2024-08-21T00:57:06Z</dcterms:created>
  <dcterms:modified xsi:type="dcterms:W3CDTF">2024-08-21T00:57:06Z</dcterms:modified>
</cp:coreProperties>
</file>